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6" r:id="rId5"/>
    <p:sldId id="260" r:id="rId6"/>
    <p:sldId id="258" r:id="rId7"/>
    <p:sldId id="259" r:id="rId8"/>
  </p:sldIdLst>
  <p:sldSz cx="7559675" cy="10691813"/>
  <p:notesSz cx="6858000" cy="9144000"/>
  <p:defaultTextStyle>
    <a:defPPr>
      <a:defRPr lang="en-US"/>
    </a:defPPr>
    <a:lvl1pPr marL="0" algn="l" defTabSz="876041" rtl="0" eaLnBrk="1" latinLnBrk="0" hangingPunct="1">
      <a:defRPr sz="1724" kern="1200">
        <a:solidFill>
          <a:schemeClr val="tx1"/>
        </a:solidFill>
        <a:latin typeface="+mn-lt"/>
        <a:ea typeface="+mn-ea"/>
        <a:cs typeface="+mn-cs"/>
      </a:defRPr>
    </a:lvl1pPr>
    <a:lvl2pPr marL="438020" algn="l" defTabSz="876041" rtl="0" eaLnBrk="1" latinLnBrk="0" hangingPunct="1">
      <a:defRPr sz="1724" kern="1200">
        <a:solidFill>
          <a:schemeClr val="tx1"/>
        </a:solidFill>
        <a:latin typeface="+mn-lt"/>
        <a:ea typeface="+mn-ea"/>
        <a:cs typeface="+mn-cs"/>
      </a:defRPr>
    </a:lvl2pPr>
    <a:lvl3pPr marL="876041" algn="l" defTabSz="876041" rtl="0" eaLnBrk="1" latinLnBrk="0" hangingPunct="1">
      <a:defRPr sz="1724" kern="1200">
        <a:solidFill>
          <a:schemeClr val="tx1"/>
        </a:solidFill>
        <a:latin typeface="+mn-lt"/>
        <a:ea typeface="+mn-ea"/>
        <a:cs typeface="+mn-cs"/>
      </a:defRPr>
    </a:lvl3pPr>
    <a:lvl4pPr marL="1314061" algn="l" defTabSz="876041" rtl="0" eaLnBrk="1" latinLnBrk="0" hangingPunct="1">
      <a:defRPr sz="1724" kern="1200">
        <a:solidFill>
          <a:schemeClr val="tx1"/>
        </a:solidFill>
        <a:latin typeface="+mn-lt"/>
        <a:ea typeface="+mn-ea"/>
        <a:cs typeface="+mn-cs"/>
      </a:defRPr>
    </a:lvl4pPr>
    <a:lvl5pPr marL="1752082" algn="l" defTabSz="876041" rtl="0" eaLnBrk="1" latinLnBrk="0" hangingPunct="1">
      <a:defRPr sz="1724" kern="1200">
        <a:solidFill>
          <a:schemeClr val="tx1"/>
        </a:solidFill>
        <a:latin typeface="+mn-lt"/>
        <a:ea typeface="+mn-ea"/>
        <a:cs typeface="+mn-cs"/>
      </a:defRPr>
    </a:lvl5pPr>
    <a:lvl6pPr marL="2190102" algn="l" defTabSz="876041" rtl="0" eaLnBrk="1" latinLnBrk="0" hangingPunct="1">
      <a:defRPr sz="1724" kern="1200">
        <a:solidFill>
          <a:schemeClr val="tx1"/>
        </a:solidFill>
        <a:latin typeface="+mn-lt"/>
        <a:ea typeface="+mn-ea"/>
        <a:cs typeface="+mn-cs"/>
      </a:defRPr>
    </a:lvl6pPr>
    <a:lvl7pPr marL="2628123" algn="l" defTabSz="876041" rtl="0" eaLnBrk="1" latinLnBrk="0" hangingPunct="1">
      <a:defRPr sz="1724" kern="1200">
        <a:solidFill>
          <a:schemeClr val="tx1"/>
        </a:solidFill>
        <a:latin typeface="+mn-lt"/>
        <a:ea typeface="+mn-ea"/>
        <a:cs typeface="+mn-cs"/>
      </a:defRPr>
    </a:lvl7pPr>
    <a:lvl8pPr marL="3066143" algn="l" defTabSz="876041" rtl="0" eaLnBrk="1" latinLnBrk="0" hangingPunct="1">
      <a:defRPr sz="1724" kern="1200">
        <a:solidFill>
          <a:schemeClr val="tx1"/>
        </a:solidFill>
        <a:latin typeface="+mn-lt"/>
        <a:ea typeface="+mn-ea"/>
        <a:cs typeface="+mn-cs"/>
      </a:defRPr>
    </a:lvl8pPr>
    <a:lvl9pPr marL="3504164" algn="l" defTabSz="876041" rtl="0" eaLnBrk="1" latinLnBrk="0" hangingPunct="1">
      <a:defRPr sz="172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46" userDrawn="1">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3C3B"/>
    <a:srgbClr val="F261FF"/>
    <a:srgbClr val="77B1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66"/>
    <p:restoredTop sz="96405"/>
  </p:normalViewPr>
  <p:slideViewPr>
    <p:cSldViewPr snapToGrid="0" snapToObjects="1">
      <p:cViewPr varScale="1">
        <p:scale>
          <a:sx n="64" d="100"/>
          <a:sy n="64" d="100"/>
        </p:scale>
        <p:origin x="4932" y="68"/>
      </p:cViewPr>
      <p:guideLst>
        <p:guide orient="horz" pos="646"/>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A8CAD0F-6E6A-AAA8-B6DA-BD9CC0778807}"/>
              </a:ext>
            </a:extLst>
          </p:cNvPr>
          <p:cNvSpPr>
            <a:spLocks noGrp="1"/>
          </p:cNvSpPr>
          <p:nvPr>
            <p:ph type="body" sz="quarter" idx="10"/>
          </p:nvPr>
        </p:nvSpPr>
        <p:spPr>
          <a:xfrm>
            <a:off x="539750" y="2105025"/>
            <a:ext cx="6480175" cy="1458912"/>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itle 3">
            <a:extLst>
              <a:ext uri="{FF2B5EF4-FFF2-40B4-BE49-F238E27FC236}">
                <a16:creationId xmlns:a16="http://schemas.microsoft.com/office/drawing/2014/main" id="{4B20F79E-AD5F-952A-4887-7D2D161A5E18}"/>
              </a:ext>
            </a:extLst>
          </p:cNvPr>
          <p:cNvSpPr>
            <a:spLocks noGrp="1"/>
          </p:cNvSpPr>
          <p:nvPr>
            <p:ph type="title"/>
          </p:nvPr>
        </p:nvSpPr>
        <p:spPr/>
        <p:txBody>
          <a:bodyPr/>
          <a:lstStyle/>
          <a:p>
            <a:r>
              <a:rPr lang="en-GB" dirty="0"/>
              <a:t>Click to edit Master title style</a:t>
            </a:r>
            <a:endParaRPr lang="en-US" dirty="0"/>
          </a:p>
        </p:txBody>
      </p:sp>
      <p:cxnSp>
        <p:nvCxnSpPr>
          <p:cNvPr id="2" name="Straight Connector 1">
            <a:extLst>
              <a:ext uri="{FF2B5EF4-FFF2-40B4-BE49-F238E27FC236}">
                <a16:creationId xmlns:a16="http://schemas.microsoft.com/office/drawing/2014/main" id="{24A97EF9-540C-102D-4643-DB0FD0C49D51}"/>
              </a:ext>
            </a:extLst>
          </p:cNvPr>
          <p:cNvCxnSpPr/>
          <p:nvPr userDrawn="1"/>
        </p:nvCxnSpPr>
        <p:spPr>
          <a:xfrm>
            <a:off x="540001" y="532080"/>
            <a:ext cx="6479924"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0996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column and sideba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A8CAD0F-6E6A-AAA8-B6DA-BD9CC0778807}"/>
              </a:ext>
            </a:extLst>
          </p:cNvPr>
          <p:cNvSpPr>
            <a:spLocks noGrp="1"/>
          </p:cNvSpPr>
          <p:nvPr>
            <p:ph type="body" sz="quarter" idx="10"/>
          </p:nvPr>
        </p:nvSpPr>
        <p:spPr>
          <a:xfrm>
            <a:off x="539750" y="2105024"/>
            <a:ext cx="2016125" cy="387536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itle 3">
            <a:extLst>
              <a:ext uri="{FF2B5EF4-FFF2-40B4-BE49-F238E27FC236}">
                <a16:creationId xmlns:a16="http://schemas.microsoft.com/office/drawing/2014/main" id="{4B20F79E-AD5F-952A-4887-7D2D161A5E18}"/>
              </a:ext>
            </a:extLst>
          </p:cNvPr>
          <p:cNvSpPr>
            <a:spLocks noGrp="1"/>
          </p:cNvSpPr>
          <p:nvPr>
            <p:ph type="title"/>
          </p:nvPr>
        </p:nvSpPr>
        <p:spPr/>
        <p:txBody>
          <a:bodyPr/>
          <a:lstStyle/>
          <a:p>
            <a:r>
              <a:rPr lang="en-GB" dirty="0"/>
              <a:t>Click to edit Master title style</a:t>
            </a:r>
            <a:endParaRPr lang="en-US" dirty="0"/>
          </a:p>
        </p:txBody>
      </p:sp>
      <p:sp>
        <p:nvSpPr>
          <p:cNvPr id="2" name="Text Placeholder 2">
            <a:extLst>
              <a:ext uri="{FF2B5EF4-FFF2-40B4-BE49-F238E27FC236}">
                <a16:creationId xmlns:a16="http://schemas.microsoft.com/office/drawing/2014/main" id="{5E26DADC-F7B1-62FB-B509-30CA6F5BF960}"/>
              </a:ext>
            </a:extLst>
          </p:cNvPr>
          <p:cNvSpPr>
            <a:spLocks noGrp="1"/>
          </p:cNvSpPr>
          <p:nvPr>
            <p:ph type="body" sz="quarter" idx="11"/>
          </p:nvPr>
        </p:nvSpPr>
        <p:spPr>
          <a:xfrm>
            <a:off x="2771775" y="2105024"/>
            <a:ext cx="4248150" cy="387536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5" name="Straight Connector 4">
            <a:extLst>
              <a:ext uri="{FF2B5EF4-FFF2-40B4-BE49-F238E27FC236}">
                <a16:creationId xmlns:a16="http://schemas.microsoft.com/office/drawing/2014/main" id="{1D249543-0853-C33B-316E-32C93375082B}"/>
              </a:ext>
            </a:extLst>
          </p:cNvPr>
          <p:cNvCxnSpPr/>
          <p:nvPr userDrawn="1"/>
        </p:nvCxnSpPr>
        <p:spPr>
          <a:xfrm>
            <a:off x="540001" y="532080"/>
            <a:ext cx="6479924"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8771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equal ">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A8CAD0F-6E6A-AAA8-B6DA-BD9CC0778807}"/>
              </a:ext>
            </a:extLst>
          </p:cNvPr>
          <p:cNvSpPr>
            <a:spLocks noGrp="1"/>
          </p:cNvSpPr>
          <p:nvPr>
            <p:ph type="body" sz="quarter" idx="10"/>
          </p:nvPr>
        </p:nvSpPr>
        <p:spPr>
          <a:xfrm>
            <a:off x="539750" y="2105024"/>
            <a:ext cx="3132137" cy="387536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itle 3">
            <a:extLst>
              <a:ext uri="{FF2B5EF4-FFF2-40B4-BE49-F238E27FC236}">
                <a16:creationId xmlns:a16="http://schemas.microsoft.com/office/drawing/2014/main" id="{4B20F79E-AD5F-952A-4887-7D2D161A5E18}"/>
              </a:ext>
            </a:extLst>
          </p:cNvPr>
          <p:cNvSpPr>
            <a:spLocks noGrp="1"/>
          </p:cNvSpPr>
          <p:nvPr>
            <p:ph type="title"/>
          </p:nvPr>
        </p:nvSpPr>
        <p:spPr/>
        <p:txBody>
          <a:bodyPr/>
          <a:lstStyle/>
          <a:p>
            <a:r>
              <a:rPr lang="en-GB" dirty="0"/>
              <a:t>Click to edit Master title style</a:t>
            </a:r>
            <a:endParaRPr lang="en-US" dirty="0"/>
          </a:p>
        </p:txBody>
      </p:sp>
      <p:sp>
        <p:nvSpPr>
          <p:cNvPr id="2" name="Text Placeholder 2">
            <a:extLst>
              <a:ext uri="{FF2B5EF4-FFF2-40B4-BE49-F238E27FC236}">
                <a16:creationId xmlns:a16="http://schemas.microsoft.com/office/drawing/2014/main" id="{5E26DADC-F7B1-62FB-B509-30CA6F5BF960}"/>
              </a:ext>
            </a:extLst>
          </p:cNvPr>
          <p:cNvSpPr>
            <a:spLocks noGrp="1"/>
          </p:cNvSpPr>
          <p:nvPr>
            <p:ph type="body" sz="quarter" idx="11"/>
          </p:nvPr>
        </p:nvSpPr>
        <p:spPr>
          <a:xfrm>
            <a:off x="3887788" y="2105024"/>
            <a:ext cx="3132136" cy="387536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5" name="Straight Connector 4">
            <a:extLst>
              <a:ext uri="{FF2B5EF4-FFF2-40B4-BE49-F238E27FC236}">
                <a16:creationId xmlns:a16="http://schemas.microsoft.com/office/drawing/2014/main" id="{1D249543-0853-C33B-316E-32C93375082B}"/>
              </a:ext>
            </a:extLst>
          </p:cNvPr>
          <p:cNvCxnSpPr/>
          <p:nvPr userDrawn="1"/>
        </p:nvCxnSpPr>
        <p:spPr>
          <a:xfrm>
            <a:off x="540001" y="532080"/>
            <a:ext cx="6479924"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806006"/>
      </p:ext>
    </p:extLst>
  </p:cSld>
  <p:clrMapOvr>
    <a:masterClrMapping/>
  </p:clrMapOvr>
  <p:extLst>
    <p:ext uri="{DCECCB84-F9BA-43D5-87BE-67443E8EF086}">
      <p15:sldGuideLst xmlns:p15="http://schemas.microsoft.com/office/powerpoint/2012/main">
        <p15:guide id="1" pos="2313" userDrawn="1">
          <p15:clr>
            <a:srgbClr val="FBAE40"/>
          </p15:clr>
        </p15:guide>
        <p15:guide id="2" pos="244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B3DE392-83C0-6413-7583-CB1C31E07972}"/>
              </a:ext>
            </a:extLst>
          </p:cNvPr>
          <p:cNvSpPr>
            <a:spLocks noGrp="1"/>
          </p:cNvSpPr>
          <p:nvPr>
            <p:ph type="pic" sz="quarter" idx="11"/>
          </p:nvPr>
        </p:nvSpPr>
        <p:spPr>
          <a:xfrm>
            <a:off x="1" y="0"/>
            <a:ext cx="7559674" cy="10691813"/>
          </a:xfrm>
          <a:solidFill>
            <a:schemeClr val="bg2"/>
          </a:solidFill>
        </p:spPr>
        <p:txBody>
          <a:bodyPr/>
          <a:lstStyle/>
          <a:p>
            <a:endParaRPr lang="en-US"/>
          </a:p>
        </p:txBody>
      </p:sp>
      <p:sp>
        <p:nvSpPr>
          <p:cNvPr id="2" name="Title 1">
            <a:extLst>
              <a:ext uri="{FF2B5EF4-FFF2-40B4-BE49-F238E27FC236}">
                <a16:creationId xmlns:a16="http://schemas.microsoft.com/office/drawing/2014/main" id="{D9CD0442-0F84-CB96-8AD2-A47ED8D43255}"/>
              </a:ext>
            </a:extLst>
          </p:cNvPr>
          <p:cNvSpPr>
            <a:spLocks noGrp="1"/>
          </p:cNvSpPr>
          <p:nvPr>
            <p:ph type="title"/>
          </p:nvPr>
        </p:nvSpPr>
        <p:spPr>
          <a:xfrm>
            <a:off x="540000" y="5488316"/>
            <a:ext cx="5093545" cy="1196263"/>
          </a:xfrm>
        </p:spPr>
        <p:txBody>
          <a:bodyPr anchor="b" anchorCtr="0"/>
          <a:lstStyle>
            <a:lvl1pPr>
              <a:defRPr sz="4200"/>
            </a:lvl1p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46477EA0-7CC8-2130-F34C-C8D001AD74CC}"/>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23681595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1420813"/>
            <a:ext cx="6479925" cy="366423"/>
          </a:xfrm>
          <a:prstGeom prst="rect">
            <a:avLst/>
          </a:prstGeom>
        </p:spPr>
        <p:txBody>
          <a:bodyPr vert="horz" lIns="0" tIns="0" rIns="0" bIns="0" rtlCol="0" anchor="t">
            <a:noAutofit/>
          </a:bodyPr>
          <a:lstStyle/>
          <a:p>
            <a:r>
              <a:rPr lang="en-GB" dirty="0"/>
              <a:t>Click to edit Master title style</a:t>
            </a:r>
            <a:endParaRPr lang="en-US" dirty="0"/>
          </a:p>
        </p:txBody>
      </p:sp>
      <p:sp>
        <p:nvSpPr>
          <p:cNvPr id="3" name="Text Placeholder 2"/>
          <p:cNvSpPr>
            <a:spLocks noGrp="1"/>
          </p:cNvSpPr>
          <p:nvPr>
            <p:ph type="body" idx="1"/>
          </p:nvPr>
        </p:nvSpPr>
        <p:spPr>
          <a:xfrm>
            <a:off x="539750" y="2105024"/>
            <a:ext cx="6480175" cy="7561263"/>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3"/>
          </p:nvPr>
        </p:nvSpPr>
        <p:spPr>
          <a:xfrm>
            <a:off x="539750" y="10233635"/>
            <a:ext cx="6479925" cy="198837"/>
          </a:xfrm>
          <a:prstGeom prst="rect">
            <a:avLst/>
          </a:prstGeom>
        </p:spPr>
        <p:txBody>
          <a:bodyPr vert="horz" lIns="0" tIns="0" rIns="0" bIns="0" rtlCol="0" anchor="ctr"/>
          <a:lstStyle>
            <a:lvl1pPr algn="r">
              <a:defRPr sz="7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Tree>
    <p:extLst>
      <p:ext uri="{BB962C8B-B14F-4D97-AF65-F5344CB8AC3E}">
        <p14:creationId xmlns:p14="http://schemas.microsoft.com/office/powerpoint/2010/main" val="9825449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3" r:id="rId4"/>
  </p:sldLayoutIdLst>
  <p:txStyles>
    <p:titleStyle>
      <a:lvl1pPr algn="l" defTabSz="1134136" rtl="0" eaLnBrk="1" latinLnBrk="0" hangingPunct="1">
        <a:lnSpc>
          <a:spcPct val="90000"/>
        </a:lnSpc>
        <a:spcBef>
          <a:spcPct val="0"/>
        </a:spcBef>
        <a:buNone/>
        <a:defRPr sz="20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9525" indent="0" algn="l" defTabSz="1134136" rtl="0" eaLnBrk="1" latinLnBrk="0" hangingPunct="1">
        <a:lnSpc>
          <a:spcPct val="120000"/>
        </a:lnSpc>
        <a:spcBef>
          <a:spcPts val="0"/>
        </a:spcBef>
        <a:spcAft>
          <a:spcPts val="600"/>
        </a:spcAft>
        <a:buFont typeface="Arial" panose="020B0604020202020204" pitchFamily="34" charset="0"/>
        <a:buNone/>
        <a:tabLst/>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9525" indent="0" algn="l" defTabSz="1134136" rtl="0" eaLnBrk="1" latinLnBrk="0" hangingPunct="1">
        <a:lnSpc>
          <a:spcPct val="110000"/>
        </a:lnSpc>
        <a:spcBef>
          <a:spcPts val="600"/>
        </a:spcBef>
        <a:spcAft>
          <a:spcPts val="600"/>
        </a:spcAft>
        <a:buFont typeface="Arial" panose="020B0604020202020204" pitchFamily="34" charset="0"/>
        <a:buNone/>
        <a:tabLst/>
        <a:defRPr sz="9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525" indent="0" algn="l" defTabSz="1134136" rtl="0" eaLnBrk="1" latinLnBrk="0" hangingPunct="1">
        <a:lnSpc>
          <a:spcPct val="110000"/>
        </a:lnSpc>
        <a:spcBef>
          <a:spcPts val="0"/>
        </a:spcBef>
        <a:spcAft>
          <a:spcPts val="600"/>
        </a:spcAft>
        <a:buFont typeface="Arial" panose="020B0604020202020204" pitchFamily="34" charset="0"/>
        <a:buNone/>
        <a:tabLst/>
        <a:defRPr sz="900" i="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9525" indent="0" algn="l" defTabSz="1134136" rtl="0" eaLnBrk="1" latinLnBrk="0" hangingPunct="1">
        <a:lnSpc>
          <a:spcPct val="110000"/>
        </a:lnSpc>
        <a:spcBef>
          <a:spcPts val="0"/>
        </a:spcBef>
        <a:spcAft>
          <a:spcPts val="600"/>
        </a:spcAft>
        <a:buFont typeface="Arial" panose="020B0604020202020204" pitchFamily="34" charset="0"/>
        <a:buNone/>
        <a:tabLst/>
        <a:defRPr sz="900" kern="120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4pPr>
      <a:lvl5pPr marL="180975" indent="-171450" algn="l" defTabSz="1134136" rtl="0" eaLnBrk="1" latinLnBrk="0" hangingPunct="1">
        <a:lnSpc>
          <a:spcPct val="110000"/>
        </a:lnSpc>
        <a:spcBef>
          <a:spcPts val="0"/>
        </a:spcBef>
        <a:spcAft>
          <a:spcPts val="600"/>
        </a:spcAft>
        <a:buFont typeface="Arial" panose="020B0604020202020204" pitchFamily="34" charset="0"/>
        <a:buChar char="•"/>
        <a:tabLst/>
        <a:defRPr sz="900" kern="120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5pPr>
      <a:lvl6pPr marL="3118872" indent="-283533" algn="l" defTabSz="1134136" rtl="0" eaLnBrk="1" latinLnBrk="0" hangingPunct="1">
        <a:lnSpc>
          <a:spcPct val="90000"/>
        </a:lnSpc>
        <a:spcBef>
          <a:spcPts val="619"/>
        </a:spcBef>
        <a:buFont typeface="Arial" panose="020B0604020202020204" pitchFamily="34" charset="0"/>
        <a:buChar char="•"/>
        <a:defRPr sz="2233" kern="1200">
          <a:solidFill>
            <a:schemeClr val="tx1"/>
          </a:solidFill>
          <a:latin typeface="+mn-lt"/>
          <a:ea typeface="+mn-ea"/>
          <a:cs typeface="+mn-cs"/>
        </a:defRPr>
      </a:lvl6pPr>
      <a:lvl7pPr marL="3685940" indent="-283533" algn="l" defTabSz="1134136" rtl="0" eaLnBrk="1" latinLnBrk="0" hangingPunct="1">
        <a:lnSpc>
          <a:spcPct val="90000"/>
        </a:lnSpc>
        <a:spcBef>
          <a:spcPts val="619"/>
        </a:spcBef>
        <a:buFont typeface="Arial" panose="020B0604020202020204" pitchFamily="34" charset="0"/>
        <a:buChar char="•"/>
        <a:defRPr sz="2233" kern="1200">
          <a:solidFill>
            <a:schemeClr val="tx1"/>
          </a:solidFill>
          <a:latin typeface="+mn-lt"/>
          <a:ea typeface="+mn-ea"/>
          <a:cs typeface="+mn-cs"/>
        </a:defRPr>
      </a:lvl7pPr>
      <a:lvl8pPr marL="4253008" indent="-283533" algn="l" defTabSz="1134136" rtl="0" eaLnBrk="1" latinLnBrk="0" hangingPunct="1">
        <a:lnSpc>
          <a:spcPct val="90000"/>
        </a:lnSpc>
        <a:spcBef>
          <a:spcPts val="619"/>
        </a:spcBef>
        <a:buFont typeface="Arial" panose="020B0604020202020204" pitchFamily="34" charset="0"/>
        <a:buChar char="•"/>
        <a:defRPr sz="2233" kern="1200">
          <a:solidFill>
            <a:schemeClr val="tx1"/>
          </a:solidFill>
          <a:latin typeface="+mn-lt"/>
          <a:ea typeface="+mn-ea"/>
          <a:cs typeface="+mn-cs"/>
        </a:defRPr>
      </a:lvl8pPr>
      <a:lvl9pPr marL="4820076" indent="-283533" algn="l" defTabSz="1134136" rtl="0" eaLnBrk="1" latinLnBrk="0" hangingPunct="1">
        <a:lnSpc>
          <a:spcPct val="90000"/>
        </a:lnSpc>
        <a:spcBef>
          <a:spcPts val="619"/>
        </a:spcBef>
        <a:buFont typeface="Arial" panose="020B0604020202020204" pitchFamily="34" charset="0"/>
        <a:buChar char="•"/>
        <a:defRPr sz="2233" kern="1200">
          <a:solidFill>
            <a:schemeClr val="tx1"/>
          </a:solidFill>
          <a:latin typeface="+mn-lt"/>
          <a:ea typeface="+mn-ea"/>
          <a:cs typeface="+mn-cs"/>
        </a:defRPr>
      </a:lvl9pPr>
    </p:bodyStyle>
    <p:otherStyle>
      <a:defPPr>
        <a:defRPr lang="en-US"/>
      </a:defPPr>
      <a:lvl1pPr marL="0" algn="l" defTabSz="1134136" rtl="0" eaLnBrk="1" latinLnBrk="0" hangingPunct="1">
        <a:defRPr sz="2233" kern="1200">
          <a:solidFill>
            <a:schemeClr val="tx1"/>
          </a:solidFill>
          <a:latin typeface="+mn-lt"/>
          <a:ea typeface="+mn-ea"/>
          <a:cs typeface="+mn-cs"/>
        </a:defRPr>
      </a:lvl1pPr>
      <a:lvl2pPr marL="567068" algn="l" defTabSz="1134136" rtl="0" eaLnBrk="1" latinLnBrk="0" hangingPunct="1">
        <a:defRPr sz="2233" kern="1200">
          <a:solidFill>
            <a:schemeClr val="tx1"/>
          </a:solidFill>
          <a:latin typeface="+mn-lt"/>
          <a:ea typeface="+mn-ea"/>
          <a:cs typeface="+mn-cs"/>
        </a:defRPr>
      </a:lvl2pPr>
      <a:lvl3pPr marL="1134136" algn="l" defTabSz="1134136" rtl="0" eaLnBrk="1" latinLnBrk="0" hangingPunct="1">
        <a:defRPr sz="2233" kern="1200">
          <a:solidFill>
            <a:schemeClr val="tx1"/>
          </a:solidFill>
          <a:latin typeface="+mn-lt"/>
          <a:ea typeface="+mn-ea"/>
          <a:cs typeface="+mn-cs"/>
        </a:defRPr>
      </a:lvl3pPr>
      <a:lvl4pPr marL="1701203" algn="l" defTabSz="1134136" rtl="0" eaLnBrk="1" latinLnBrk="0" hangingPunct="1">
        <a:defRPr sz="2233" kern="1200">
          <a:solidFill>
            <a:schemeClr val="tx1"/>
          </a:solidFill>
          <a:latin typeface="+mn-lt"/>
          <a:ea typeface="+mn-ea"/>
          <a:cs typeface="+mn-cs"/>
        </a:defRPr>
      </a:lvl4pPr>
      <a:lvl5pPr marL="2268271" algn="l" defTabSz="1134136" rtl="0" eaLnBrk="1" latinLnBrk="0" hangingPunct="1">
        <a:defRPr sz="2233" kern="1200">
          <a:solidFill>
            <a:schemeClr val="tx1"/>
          </a:solidFill>
          <a:latin typeface="+mn-lt"/>
          <a:ea typeface="+mn-ea"/>
          <a:cs typeface="+mn-cs"/>
        </a:defRPr>
      </a:lvl5pPr>
      <a:lvl6pPr marL="2835339" algn="l" defTabSz="1134136" rtl="0" eaLnBrk="1" latinLnBrk="0" hangingPunct="1">
        <a:defRPr sz="2233" kern="1200">
          <a:solidFill>
            <a:schemeClr val="tx1"/>
          </a:solidFill>
          <a:latin typeface="+mn-lt"/>
          <a:ea typeface="+mn-ea"/>
          <a:cs typeface="+mn-cs"/>
        </a:defRPr>
      </a:lvl6pPr>
      <a:lvl7pPr marL="3402407" algn="l" defTabSz="1134136" rtl="0" eaLnBrk="1" latinLnBrk="0" hangingPunct="1">
        <a:defRPr sz="2233" kern="1200">
          <a:solidFill>
            <a:schemeClr val="tx1"/>
          </a:solidFill>
          <a:latin typeface="+mn-lt"/>
          <a:ea typeface="+mn-ea"/>
          <a:cs typeface="+mn-cs"/>
        </a:defRPr>
      </a:lvl7pPr>
      <a:lvl8pPr marL="3969475" algn="l" defTabSz="1134136" rtl="0" eaLnBrk="1" latinLnBrk="0" hangingPunct="1">
        <a:defRPr sz="2233" kern="1200">
          <a:solidFill>
            <a:schemeClr val="tx1"/>
          </a:solidFill>
          <a:latin typeface="+mn-lt"/>
          <a:ea typeface="+mn-ea"/>
          <a:cs typeface="+mn-cs"/>
        </a:defRPr>
      </a:lvl8pPr>
      <a:lvl9pPr marL="4536543" algn="l" defTabSz="1134136" rtl="0" eaLnBrk="1" latinLnBrk="0" hangingPunct="1">
        <a:defRPr sz="223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5" userDrawn="1">
          <p15:clr>
            <a:srgbClr val="F26B43"/>
          </p15:clr>
        </p15:guide>
        <p15:guide id="2" pos="340" userDrawn="1">
          <p15:clr>
            <a:srgbClr val="F26B43"/>
          </p15:clr>
        </p15:guide>
        <p15:guide id="3" pos="4422" userDrawn="1">
          <p15:clr>
            <a:srgbClr val="F26B43"/>
          </p15:clr>
        </p15:guide>
        <p15:guide id="4" pos="1610" userDrawn="1">
          <p15:clr>
            <a:srgbClr val="F26B43"/>
          </p15:clr>
        </p15:guide>
        <p15:guide id="5" pos="1746" userDrawn="1">
          <p15:clr>
            <a:srgbClr val="F26B43"/>
          </p15:clr>
        </p15:guide>
        <p15:guide id="6" pos="3152" userDrawn="1">
          <p15:clr>
            <a:srgbClr val="F26B43"/>
          </p15:clr>
        </p15:guide>
        <p15:guide id="7" pos="3016" userDrawn="1">
          <p15:clr>
            <a:srgbClr val="F26B43"/>
          </p15:clr>
        </p15:guide>
        <p15:guide id="8" orient="horz" pos="1326" userDrawn="1">
          <p15:clr>
            <a:srgbClr val="F26B43"/>
          </p15:clr>
        </p15:guide>
        <p15:guide id="9" orient="horz" pos="6316" userDrawn="1">
          <p15:clr>
            <a:srgbClr val="F26B43"/>
          </p15:clr>
        </p15:guide>
        <p15:guide id="10" orient="horz" pos="6089"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0.svg"/></Relationships>
</file>

<file path=ppt/slides/_rels/slide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23">
            <a:extLst>
              <a:ext uri="{FF2B5EF4-FFF2-40B4-BE49-F238E27FC236}">
                <a16:creationId xmlns:a16="http://schemas.microsoft.com/office/drawing/2014/main" id="{D62C131F-DA25-CE16-B40E-12783D5924AD}"/>
              </a:ext>
            </a:extLst>
          </p:cNvPr>
          <p:cNvPicPr>
            <a:picLocks noGrp="1" noChangeAspect="1"/>
          </p:cNvPicPr>
          <p:nvPr>
            <p:ph type="pic" sz="quarter" idx="11"/>
          </p:nvPr>
        </p:nvPicPr>
        <p:blipFill rotWithShape="1">
          <a:blip r:embed="rId2" cstate="screen">
            <a:extLst>
              <a:ext uri="{28A0092B-C50C-407E-A947-70E740481C1C}">
                <a14:useLocalDpi xmlns:a14="http://schemas.microsoft.com/office/drawing/2010/main"/>
              </a:ext>
            </a:extLst>
          </a:blip>
          <a:srcRect/>
          <a:stretch/>
        </p:blipFill>
        <p:spPr>
          <a:xfrm>
            <a:off x="1" y="6185"/>
            <a:ext cx="7559674" cy="10691813"/>
          </a:xfrm>
        </p:spPr>
      </p:pic>
      <p:sp>
        <p:nvSpPr>
          <p:cNvPr id="4" name="Title 3">
            <a:extLst>
              <a:ext uri="{FF2B5EF4-FFF2-40B4-BE49-F238E27FC236}">
                <a16:creationId xmlns:a16="http://schemas.microsoft.com/office/drawing/2014/main" id="{56022235-C4A6-E0AE-48E7-D8D6B482F08E}"/>
              </a:ext>
            </a:extLst>
          </p:cNvPr>
          <p:cNvSpPr>
            <a:spLocks noGrp="1"/>
          </p:cNvSpPr>
          <p:nvPr>
            <p:ph type="title"/>
          </p:nvPr>
        </p:nvSpPr>
        <p:spPr>
          <a:xfrm>
            <a:off x="540000" y="6235758"/>
            <a:ext cx="5595022" cy="1772697"/>
          </a:xfrm>
        </p:spPr>
        <p:txBody>
          <a:bodyPr/>
          <a:lstStyle/>
          <a:p>
            <a:pPr>
              <a:lnSpc>
                <a:spcPct val="100000"/>
              </a:lnSpc>
            </a:pPr>
            <a:r>
              <a:rPr lang="en-US" sz="3000" dirty="0">
                <a:solidFill>
                  <a:schemeClr val="bg1"/>
                </a:solidFill>
              </a:rPr>
              <a:t>What keeps New Zealand’s fruit and vegetable growers awake at night?</a:t>
            </a:r>
          </a:p>
        </p:txBody>
      </p:sp>
      <p:cxnSp>
        <p:nvCxnSpPr>
          <p:cNvPr id="8" name="Straight Connector 7">
            <a:extLst>
              <a:ext uri="{FF2B5EF4-FFF2-40B4-BE49-F238E27FC236}">
                <a16:creationId xmlns:a16="http://schemas.microsoft.com/office/drawing/2014/main" id="{FF1EC210-FEC1-473F-166E-14380B1FA54A}"/>
              </a:ext>
            </a:extLst>
          </p:cNvPr>
          <p:cNvCxnSpPr/>
          <p:nvPr/>
        </p:nvCxnSpPr>
        <p:spPr>
          <a:xfrm>
            <a:off x="540001" y="8133434"/>
            <a:ext cx="6479924"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9454D756-3D46-3D1B-22E6-523E23946734}"/>
              </a:ext>
            </a:extLst>
          </p:cNvPr>
          <p:cNvGrpSpPr/>
          <p:nvPr/>
        </p:nvGrpSpPr>
        <p:grpSpPr>
          <a:xfrm>
            <a:off x="4662192" y="-183099"/>
            <a:ext cx="2610991" cy="2610991"/>
            <a:chOff x="553037" y="-256674"/>
            <a:chExt cx="3226675" cy="3226675"/>
          </a:xfrm>
        </p:grpSpPr>
        <p:sp>
          <p:nvSpPr>
            <p:cNvPr id="13" name="Oval 12">
              <a:extLst>
                <a:ext uri="{FF2B5EF4-FFF2-40B4-BE49-F238E27FC236}">
                  <a16:creationId xmlns:a16="http://schemas.microsoft.com/office/drawing/2014/main" id="{2652FCE0-14F3-43CF-ADC7-B581B149E8A6}"/>
                </a:ext>
              </a:extLst>
            </p:cNvPr>
            <p:cNvSpPr/>
            <p:nvPr userDrawn="1"/>
          </p:nvSpPr>
          <p:spPr>
            <a:xfrm>
              <a:off x="553037" y="-256674"/>
              <a:ext cx="3226675" cy="32266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ED4EC287-2B75-0DFC-4710-A4F1F25AF0C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32109" y="613136"/>
              <a:ext cx="2468531" cy="1072395"/>
            </a:xfrm>
            <a:prstGeom prst="rect">
              <a:avLst/>
            </a:prstGeom>
          </p:spPr>
        </p:pic>
      </p:grpSp>
      <p:grpSp>
        <p:nvGrpSpPr>
          <p:cNvPr id="45" name="Group 44">
            <a:extLst>
              <a:ext uri="{FF2B5EF4-FFF2-40B4-BE49-F238E27FC236}">
                <a16:creationId xmlns:a16="http://schemas.microsoft.com/office/drawing/2014/main" id="{4D98E04C-5E69-40FE-9E76-2EDD69C6E136}"/>
              </a:ext>
            </a:extLst>
          </p:cNvPr>
          <p:cNvGrpSpPr/>
          <p:nvPr/>
        </p:nvGrpSpPr>
        <p:grpSpPr>
          <a:xfrm>
            <a:off x="527026" y="9261155"/>
            <a:ext cx="7053894" cy="804407"/>
            <a:chOff x="527026" y="9297251"/>
            <a:chExt cx="7053894" cy="804407"/>
          </a:xfrm>
        </p:grpSpPr>
        <p:grpSp>
          <p:nvGrpSpPr>
            <p:cNvPr id="10" name="Group 9">
              <a:extLst>
                <a:ext uri="{FF2B5EF4-FFF2-40B4-BE49-F238E27FC236}">
                  <a16:creationId xmlns:a16="http://schemas.microsoft.com/office/drawing/2014/main" id="{543D0345-3C2B-6662-4FB0-7E9384DFD358}"/>
                </a:ext>
              </a:extLst>
            </p:cNvPr>
            <p:cNvGrpSpPr/>
            <p:nvPr/>
          </p:nvGrpSpPr>
          <p:grpSpPr>
            <a:xfrm>
              <a:off x="527026" y="9297251"/>
              <a:ext cx="1324240" cy="635130"/>
              <a:chOff x="2940911" y="9068377"/>
              <a:chExt cx="1324240" cy="635130"/>
            </a:xfrm>
          </p:grpSpPr>
          <p:sp>
            <p:nvSpPr>
              <p:cNvPr id="11" name="TextBox 10">
                <a:extLst>
                  <a:ext uri="{FF2B5EF4-FFF2-40B4-BE49-F238E27FC236}">
                    <a16:creationId xmlns:a16="http://schemas.microsoft.com/office/drawing/2014/main" id="{D89870A8-D047-69A2-8045-1ADFB6294E16}"/>
                  </a:ext>
                </a:extLst>
              </p:cNvPr>
              <p:cNvSpPr txBox="1"/>
              <p:nvPr/>
            </p:nvSpPr>
            <p:spPr>
              <a:xfrm>
                <a:off x="2940911" y="9068377"/>
                <a:ext cx="1324240" cy="461665"/>
              </a:xfrm>
              <a:prstGeom prst="rect">
                <a:avLst/>
              </a:prstGeom>
              <a:noFill/>
            </p:spPr>
            <p:txBody>
              <a:bodyPr wrap="square" lIns="0" tIns="0" rIns="0" bIns="0" rtlCol="0">
                <a:spAutoFit/>
              </a:bodyPr>
              <a:lstStyle/>
              <a:p>
                <a:pPr marL="9525" defTabSz="1134136">
                  <a:spcAft>
                    <a:spcPts val="600"/>
                  </a:spcAft>
                </a:pPr>
                <a:r>
                  <a:rPr lang="en-US" sz="3000"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4200+</a:t>
                </a:r>
              </a:p>
            </p:txBody>
          </p:sp>
          <p:sp>
            <p:nvSpPr>
              <p:cNvPr id="15" name="TextBox 14">
                <a:extLst>
                  <a:ext uri="{FF2B5EF4-FFF2-40B4-BE49-F238E27FC236}">
                    <a16:creationId xmlns:a16="http://schemas.microsoft.com/office/drawing/2014/main" id="{7E7E5DB6-5278-5BD1-C2B8-4D7E90DA026A}"/>
                  </a:ext>
                </a:extLst>
              </p:cNvPr>
              <p:cNvSpPr txBox="1"/>
              <p:nvPr/>
            </p:nvSpPr>
            <p:spPr>
              <a:xfrm>
                <a:off x="2940911" y="9534230"/>
                <a:ext cx="1324240" cy="169277"/>
              </a:xfrm>
              <a:prstGeom prst="rect">
                <a:avLst/>
              </a:prstGeom>
              <a:noFill/>
            </p:spPr>
            <p:txBody>
              <a:bodyPr wrap="square" lIns="0" tIns="0" rIns="0" bIns="0" rtlCol="0">
                <a:spAutoFit/>
              </a:bodyPr>
              <a:lstStyle/>
              <a:p>
                <a:pPr marL="9525" defTabSz="1134136">
                  <a:spcAft>
                    <a:spcPts val="600"/>
                  </a:spcAft>
                </a:pPr>
                <a:r>
                  <a:rPr kumimoji="0" lang="en-US" sz="1100" b="1" i="0" u="none" strike="noStrike" kern="1200" cap="none" spc="0" normalizeH="0" baseline="0" noProof="0" dirty="0">
                    <a:ln>
                      <a:noFill/>
                    </a:ln>
                    <a:solidFill>
                      <a:srgbClr val="77B1AA"/>
                    </a:solidFill>
                    <a:effectLst/>
                    <a:uLnTx/>
                    <a:uFillTx/>
                    <a:latin typeface="Open Sans" panose="020B0606030504020204" pitchFamily="34" charset="0"/>
                    <a:ea typeface="Open Sans" panose="020B0606030504020204" pitchFamily="34" charset="0"/>
                    <a:cs typeface="Open Sans" panose="020B0606030504020204" pitchFamily="34" charset="0"/>
                  </a:rPr>
                  <a:t>growers</a:t>
                </a:r>
                <a:endParaRPr lang="en-US" sz="1100" b="1" dirty="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6" name="Group 15">
              <a:extLst>
                <a:ext uri="{FF2B5EF4-FFF2-40B4-BE49-F238E27FC236}">
                  <a16:creationId xmlns:a16="http://schemas.microsoft.com/office/drawing/2014/main" id="{9B4A382C-DA01-1824-0547-2223E759E368}"/>
                </a:ext>
              </a:extLst>
            </p:cNvPr>
            <p:cNvGrpSpPr/>
            <p:nvPr/>
          </p:nvGrpSpPr>
          <p:grpSpPr>
            <a:xfrm>
              <a:off x="1689426" y="9297251"/>
              <a:ext cx="1324240" cy="635130"/>
              <a:chOff x="2940911" y="9068377"/>
              <a:chExt cx="1324240" cy="635130"/>
            </a:xfrm>
          </p:grpSpPr>
          <p:sp>
            <p:nvSpPr>
              <p:cNvPr id="17" name="TextBox 16">
                <a:extLst>
                  <a:ext uri="{FF2B5EF4-FFF2-40B4-BE49-F238E27FC236}">
                    <a16:creationId xmlns:a16="http://schemas.microsoft.com/office/drawing/2014/main" id="{993EAC6A-BE56-D825-BA8E-DFA2E7732496}"/>
                  </a:ext>
                </a:extLst>
              </p:cNvPr>
              <p:cNvSpPr txBox="1"/>
              <p:nvPr/>
            </p:nvSpPr>
            <p:spPr>
              <a:xfrm>
                <a:off x="2940911" y="9068377"/>
                <a:ext cx="1324240" cy="461665"/>
              </a:xfrm>
              <a:prstGeom prst="rect">
                <a:avLst/>
              </a:prstGeom>
              <a:noFill/>
            </p:spPr>
            <p:txBody>
              <a:bodyPr wrap="square" lIns="0" tIns="0" rIns="0" bIns="0" rtlCol="0">
                <a:spAutoFit/>
              </a:bodyPr>
              <a:lstStyle/>
              <a:p>
                <a:pPr marL="9525" defTabSz="1134136">
                  <a:spcAft>
                    <a:spcPts val="600"/>
                  </a:spcAft>
                </a:pPr>
                <a:r>
                  <a:rPr lang="en-US" sz="3000"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40,000</a:t>
                </a:r>
              </a:p>
            </p:txBody>
          </p:sp>
          <p:sp>
            <p:nvSpPr>
              <p:cNvPr id="18" name="TextBox 17">
                <a:extLst>
                  <a:ext uri="{FF2B5EF4-FFF2-40B4-BE49-F238E27FC236}">
                    <a16:creationId xmlns:a16="http://schemas.microsoft.com/office/drawing/2014/main" id="{2452F9E4-5CD1-4083-F8CB-2FAD347EE64B}"/>
                  </a:ext>
                </a:extLst>
              </p:cNvPr>
              <p:cNvSpPr txBox="1"/>
              <p:nvPr/>
            </p:nvSpPr>
            <p:spPr>
              <a:xfrm>
                <a:off x="2940911" y="9534230"/>
                <a:ext cx="1324240" cy="169277"/>
              </a:xfrm>
              <a:prstGeom prst="rect">
                <a:avLst/>
              </a:prstGeom>
              <a:noFill/>
            </p:spPr>
            <p:txBody>
              <a:bodyPr wrap="square" lIns="0" tIns="0" rIns="0" bIns="0" rtlCol="0">
                <a:spAutoFit/>
              </a:bodyPr>
              <a:lstStyle/>
              <a:p>
                <a:pPr marL="9525" defTabSz="1134136">
                  <a:spcAft>
                    <a:spcPts val="600"/>
                  </a:spcAft>
                </a:pPr>
                <a:r>
                  <a:rPr kumimoji="0" lang="en-US" sz="1100" b="1" i="0" u="none" strike="noStrike" kern="1200" cap="none" spc="0" normalizeH="0" baseline="0" noProof="0" dirty="0">
                    <a:ln>
                      <a:noFill/>
                    </a:ln>
                    <a:solidFill>
                      <a:srgbClr val="77B1AA"/>
                    </a:solidFill>
                    <a:effectLst/>
                    <a:uLnTx/>
                    <a:uFillTx/>
                    <a:latin typeface="Open Sans" panose="020B0606030504020204" pitchFamily="34" charset="0"/>
                    <a:ea typeface="Open Sans" panose="020B0606030504020204" pitchFamily="34" charset="0"/>
                    <a:cs typeface="Open Sans" panose="020B0606030504020204" pitchFamily="34" charset="0"/>
                  </a:rPr>
                  <a:t>regional jobs</a:t>
                </a:r>
                <a:endParaRPr lang="en-US" sz="1100" b="1" dirty="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9" name="Group 18">
              <a:extLst>
                <a:ext uri="{FF2B5EF4-FFF2-40B4-BE49-F238E27FC236}">
                  <a16:creationId xmlns:a16="http://schemas.microsoft.com/office/drawing/2014/main" id="{07EE411A-5621-ED44-243F-046D71B21C96}"/>
                </a:ext>
              </a:extLst>
            </p:cNvPr>
            <p:cNvGrpSpPr/>
            <p:nvPr/>
          </p:nvGrpSpPr>
          <p:grpSpPr>
            <a:xfrm>
              <a:off x="3241160" y="9297251"/>
              <a:ext cx="1324240" cy="804407"/>
              <a:chOff x="2940911" y="9068377"/>
              <a:chExt cx="1324240" cy="804407"/>
            </a:xfrm>
          </p:grpSpPr>
          <p:sp>
            <p:nvSpPr>
              <p:cNvPr id="20" name="TextBox 19">
                <a:extLst>
                  <a:ext uri="{FF2B5EF4-FFF2-40B4-BE49-F238E27FC236}">
                    <a16:creationId xmlns:a16="http://schemas.microsoft.com/office/drawing/2014/main" id="{AC66A5EF-FA59-D2B4-B022-4DDBD19E485C}"/>
                  </a:ext>
                </a:extLst>
              </p:cNvPr>
              <p:cNvSpPr txBox="1"/>
              <p:nvPr/>
            </p:nvSpPr>
            <p:spPr>
              <a:xfrm>
                <a:off x="2940911" y="9068377"/>
                <a:ext cx="1324240" cy="461665"/>
              </a:xfrm>
              <a:prstGeom prst="rect">
                <a:avLst/>
              </a:prstGeom>
              <a:noFill/>
            </p:spPr>
            <p:txBody>
              <a:bodyPr wrap="square" lIns="0" tIns="0" rIns="0" bIns="0" rtlCol="0">
                <a:spAutoFit/>
              </a:bodyPr>
              <a:lstStyle/>
              <a:p>
                <a:pPr marL="9525" defTabSz="1134136">
                  <a:spcAft>
                    <a:spcPts val="600"/>
                  </a:spcAft>
                </a:pPr>
                <a:r>
                  <a:rPr lang="en-US" sz="3000"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100</a:t>
                </a:r>
              </a:p>
            </p:txBody>
          </p:sp>
          <p:sp>
            <p:nvSpPr>
              <p:cNvPr id="21" name="TextBox 20">
                <a:extLst>
                  <a:ext uri="{FF2B5EF4-FFF2-40B4-BE49-F238E27FC236}">
                    <a16:creationId xmlns:a16="http://schemas.microsoft.com/office/drawing/2014/main" id="{70A2D598-8DDD-0EEA-44C7-605F15849094}"/>
                  </a:ext>
                </a:extLst>
              </p:cNvPr>
              <p:cNvSpPr txBox="1"/>
              <p:nvPr/>
            </p:nvSpPr>
            <p:spPr>
              <a:xfrm>
                <a:off x="2940911" y="9534230"/>
                <a:ext cx="1324240" cy="338554"/>
              </a:xfrm>
              <a:prstGeom prst="rect">
                <a:avLst/>
              </a:prstGeom>
              <a:noFill/>
            </p:spPr>
            <p:txBody>
              <a:bodyPr wrap="square" lIns="0" tIns="0" rIns="0" bIns="0" rtlCol="0">
                <a:spAutoFit/>
              </a:bodyPr>
              <a:lstStyle/>
              <a:p>
                <a:pPr marL="9525" defTabSz="1134136">
                  <a:spcAft>
                    <a:spcPts val="600"/>
                  </a:spcAft>
                </a:pPr>
                <a:r>
                  <a:rPr kumimoji="0" lang="en-US" sz="1100" b="1" i="0" u="none" strike="noStrike" kern="1200" cap="none" spc="0" normalizeH="0" baseline="0" noProof="0" dirty="0">
                    <a:ln>
                      <a:noFill/>
                    </a:ln>
                    <a:solidFill>
                      <a:srgbClr val="77B1AA"/>
                    </a:solidFill>
                    <a:effectLst/>
                    <a:uLnTx/>
                    <a:uFillTx/>
                    <a:latin typeface="Open Sans" panose="020B0606030504020204" pitchFamily="34" charset="0"/>
                    <a:ea typeface="Open Sans" panose="020B0606030504020204" pitchFamily="34" charset="0"/>
                    <a:cs typeface="Open Sans" panose="020B0606030504020204" pitchFamily="34" charset="0"/>
                  </a:rPr>
                  <a:t>types of fruit and vegetables grown </a:t>
                </a:r>
                <a:endParaRPr lang="en-US" sz="1100" b="1" dirty="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2" name="Group 21">
              <a:extLst>
                <a:ext uri="{FF2B5EF4-FFF2-40B4-BE49-F238E27FC236}">
                  <a16:creationId xmlns:a16="http://schemas.microsoft.com/office/drawing/2014/main" id="{AD1D8943-738F-B5DF-7BA2-7A707AFB9ECF}"/>
                </a:ext>
              </a:extLst>
            </p:cNvPr>
            <p:cNvGrpSpPr/>
            <p:nvPr/>
          </p:nvGrpSpPr>
          <p:grpSpPr>
            <a:xfrm>
              <a:off x="4810782" y="9297251"/>
              <a:ext cx="1324240" cy="804407"/>
              <a:chOff x="2940911" y="9068377"/>
              <a:chExt cx="1324240" cy="804407"/>
            </a:xfrm>
          </p:grpSpPr>
          <p:sp>
            <p:nvSpPr>
              <p:cNvPr id="27" name="TextBox 26">
                <a:extLst>
                  <a:ext uri="{FF2B5EF4-FFF2-40B4-BE49-F238E27FC236}">
                    <a16:creationId xmlns:a16="http://schemas.microsoft.com/office/drawing/2014/main" id="{84AF2D38-9E88-2A1F-DE9C-73F237222BF3}"/>
                  </a:ext>
                </a:extLst>
              </p:cNvPr>
              <p:cNvSpPr txBox="1"/>
              <p:nvPr/>
            </p:nvSpPr>
            <p:spPr>
              <a:xfrm>
                <a:off x="2940911" y="9068377"/>
                <a:ext cx="1324240" cy="461665"/>
              </a:xfrm>
              <a:prstGeom prst="rect">
                <a:avLst/>
              </a:prstGeom>
              <a:noFill/>
            </p:spPr>
            <p:txBody>
              <a:bodyPr wrap="square" lIns="0" tIns="0" rIns="0" bIns="0" rtlCol="0">
                <a:spAutoFit/>
              </a:bodyPr>
              <a:lstStyle/>
              <a:p>
                <a:pPr marL="9525" defTabSz="1134136">
                  <a:spcAft>
                    <a:spcPts val="600"/>
                  </a:spcAft>
                </a:pPr>
                <a:r>
                  <a:rPr lang="en-US" sz="3000"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125</a:t>
                </a:r>
              </a:p>
            </p:txBody>
          </p:sp>
          <p:sp>
            <p:nvSpPr>
              <p:cNvPr id="28" name="TextBox 27">
                <a:extLst>
                  <a:ext uri="{FF2B5EF4-FFF2-40B4-BE49-F238E27FC236}">
                    <a16:creationId xmlns:a16="http://schemas.microsoft.com/office/drawing/2014/main" id="{E0AD443C-7C7B-8995-0D79-FB335EA739BF}"/>
                  </a:ext>
                </a:extLst>
              </p:cNvPr>
              <p:cNvSpPr txBox="1"/>
              <p:nvPr/>
            </p:nvSpPr>
            <p:spPr>
              <a:xfrm>
                <a:off x="2940911" y="9534230"/>
                <a:ext cx="1324240" cy="338554"/>
              </a:xfrm>
              <a:prstGeom prst="rect">
                <a:avLst/>
              </a:prstGeom>
              <a:noFill/>
            </p:spPr>
            <p:txBody>
              <a:bodyPr wrap="square" lIns="0" tIns="0" rIns="0" bIns="0" rtlCol="0">
                <a:spAutoFit/>
              </a:bodyPr>
              <a:lstStyle/>
              <a:p>
                <a:pPr marL="9525" defTabSz="1134136">
                  <a:spcAft>
                    <a:spcPts val="600"/>
                  </a:spcAft>
                </a:pPr>
                <a:r>
                  <a:rPr lang="en-NZ" sz="1100" b="1" dirty="0">
                    <a:solidFill>
                      <a:srgbClr val="77B1AA"/>
                    </a:solidFill>
                    <a:latin typeface="Open Sans" panose="020B0606030504020204" pitchFamily="34" charset="0"/>
                    <a:ea typeface="Open Sans" panose="020B0606030504020204" pitchFamily="34" charset="0"/>
                    <a:cs typeface="Open Sans" panose="020B0606030504020204" pitchFamily="34" charset="0"/>
                  </a:rPr>
                  <a:t>export markets around the world </a:t>
                </a:r>
                <a:endParaRPr lang="en-US" sz="1100" b="1" dirty="0">
                  <a:solidFill>
                    <a:srgbClr val="77B1AA"/>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9" name="Group 28">
              <a:extLst>
                <a:ext uri="{FF2B5EF4-FFF2-40B4-BE49-F238E27FC236}">
                  <a16:creationId xmlns:a16="http://schemas.microsoft.com/office/drawing/2014/main" id="{929FB67E-4730-1389-26D7-F66AEA7821B4}"/>
                </a:ext>
              </a:extLst>
            </p:cNvPr>
            <p:cNvGrpSpPr/>
            <p:nvPr/>
          </p:nvGrpSpPr>
          <p:grpSpPr>
            <a:xfrm>
              <a:off x="6256680" y="9297251"/>
              <a:ext cx="1324240" cy="635130"/>
              <a:chOff x="2940911" y="9068377"/>
              <a:chExt cx="1324240" cy="635130"/>
            </a:xfrm>
          </p:grpSpPr>
          <p:sp>
            <p:nvSpPr>
              <p:cNvPr id="30" name="TextBox 29">
                <a:extLst>
                  <a:ext uri="{FF2B5EF4-FFF2-40B4-BE49-F238E27FC236}">
                    <a16:creationId xmlns:a16="http://schemas.microsoft.com/office/drawing/2014/main" id="{90B664A0-27EF-128F-A510-81C87296886F}"/>
                  </a:ext>
                </a:extLst>
              </p:cNvPr>
              <p:cNvSpPr txBox="1"/>
              <p:nvPr/>
            </p:nvSpPr>
            <p:spPr>
              <a:xfrm>
                <a:off x="2940911" y="9068377"/>
                <a:ext cx="1324240" cy="461665"/>
              </a:xfrm>
              <a:prstGeom prst="rect">
                <a:avLst/>
              </a:prstGeom>
              <a:noFill/>
            </p:spPr>
            <p:txBody>
              <a:bodyPr wrap="square" lIns="0" tIns="0" rIns="0" bIns="0" rtlCol="0">
                <a:spAutoFit/>
              </a:bodyPr>
              <a:lstStyle/>
              <a:p>
                <a:pPr marL="9525" defTabSz="1134136">
                  <a:spcAft>
                    <a:spcPts val="600"/>
                  </a:spcAft>
                </a:pPr>
                <a:r>
                  <a:rPr lang="en-US" sz="3000"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$6b</a:t>
                </a:r>
              </a:p>
            </p:txBody>
          </p:sp>
          <p:sp>
            <p:nvSpPr>
              <p:cNvPr id="31" name="TextBox 30">
                <a:extLst>
                  <a:ext uri="{FF2B5EF4-FFF2-40B4-BE49-F238E27FC236}">
                    <a16:creationId xmlns:a16="http://schemas.microsoft.com/office/drawing/2014/main" id="{9ED7ECD4-6929-E716-5C38-08AEC071B777}"/>
                  </a:ext>
                </a:extLst>
              </p:cNvPr>
              <p:cNvSpPr txBox="1"/>
              <p:nvPr/>
            </p:nvSpPr>
            <p:spPr>
              <a:xfrm>
                <a:off x="2940911" y="9534230"/>
                <a:ext cx="1324240" cy="169277"/>
              </a:xfrm>
              <a:prstGeom prst="rect">
                <a:avLst/>
              </a:prstGeom>
              <a:noFill/>
            </p:spPr>
            <p:txBody>
              <a:bodyPr wrap="square" lIns="0" tIns="0" rIns="0" bIns="0" rtlCol="0">
                <a:spAutoFit/>
              </a:bodyPr>
              <a:lstStyle/>
              <a:p>
                <a:pPr marL="9525" defTabSz="1134136">
                  <a:spcAft>
                    <a:spcPts val="600"/>
                  </a:spcAft>
                </a:pPr>
                <a:r>
                  <a:rPr lang="en-NZ" sz="1100" b="1" dirty="0">
                    <a:solidFill>
                      <a:srgbClr val="77B1AA"/>
                    </a:solidFill>
                    <a:latin typeface="Open Sans" panose="020B0606030504020204" pitchFamily="34" charset="0"/>
                    <a:ea typeface="Open Sans" panose="020B0606030504020204" pitchFamily="34" charset="0"/>
                    <a:cs typeface="Open Sans" panose="020B0606030504020204" pitchFamily="34" charset="0"/>
                  </a:rPr>
                  <a:t>Total value</a:t>
                </a:r>
                <a:endParaRPr lang="en-US" sz="1100" b="1" dirty="0">
                  <a:solidFill>
                    <a:srgbClr val="77B1AA"/>
                  </a:solidFill>
                  <a:latin typeface="Open Sans" panose="020B0606030504020204" pitchFamily="34" charset="0"/>
                  <a:ea typeface="Open Sans" panose="020B0606030504020204" pitchFamily="34" charset="0"/>
                  <a:cs typeface="Open Sans" panose="020B0606030504020204" pitchFamily="34" charset="0"/>
                </a:endParaRPr>
              </a:p>
            </p:txBody>
          </p:sp>
        </p:grpSp>
      </p:grpSp>
      <p:cxnSp>
        <p:nvCxnSpPr>
          <p:cNvPr id="32" name="Straight Connector 31">
            <a:extLst>
              <a:ext uri="{FF2B5EF4-FFF2-40B4-BE49-F238E27FC236}">
                <a16:creationId xmlns:a16="http://schemas.microsoft.com/office/drawing/2014/main" id="{422F3608-E0AC-18A7-D929-05BAA3794BF0}"/>
              </a:ext>
            </a:extLst>
          </p:cNvPr>
          <p:cNvCxnSpPr/>
          <p:nvPr/>
        </p:nvCxnSpPr>
        <p:spPr>
          <a:xfrm>
            <a:off x="540001" y="9097202"/>
            <a:ext cx="6479924"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A6C8F514-84BC-3841-5A68-78DA74B37953}"/>
              </a:ext>
            </a:extLst>
          </p:cNvPr>
          <p:cNvGrpSpPr/>
          <p:nvPr/>
        </p:nvGrpSpPr>
        <p:grpSpPr>
          <a:xfrm>
            <a:off x="1123786" y="8367737"/>
            <a:ext cx="5403542" cy="492443"/>
            <a:chOff x="1123786" y="9493049"/>
            <a:chExt cx="5403542" cy="492443"/>
          </a:xfrm>
        </p:grpSpPr>
        <p:pic>
          <p:nvPicPr>
            <p:cNvPr id="38" name="Graphic 37">
              <a:extLst>
                <a:ext uri="{FF2B5EF4-FFF2-40B4-BE49-F238E27FC236}">
                  <a16:creationId xmlns:a16="http://schemas.microsoft.com/office/drawing/2014/main" id="{22CACCED-213B-1E4B-CD36-6ADF0F25911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123786" y="9501195"/>
              <a:ext cx="479809" cy="479809"/>
            </a:xfrm>
            <a:prstGeom prst="rect">
              <a:avLst/>
            </a:prstGeom>
          </p:spPr>
        </p:pic>
        <p:sp>
          <p:nvSpPr>
            <p:cNvPr id="34" name="TextBox 33">
              <a:extLst>
                <a:ext uri="{FF2B5EF4-FFF2-40B4-BE49-F238E27FC236}">
                  <a16:creationId xmlns:a16="http://schemas.microsoft.com/office/drawing/2014/main" id="{A59E4BFE-4246-5D89-FC96-10CFBD1ECB95}"/>
                </a:ext>
              </a:extLst>
            </p:cNvPr>
            <p:cNvSpPr txBox="1"/>
            <p:nvPr/>
          </p:nvSpPr>
          <p:spPr>
            <a:xfrm>
              <a:off x="1714915" y="9493049"/>
              <a:ext cx="1250638" cy="492443"/>
            </a:xfrm>
            <a:prstGeom prst="rect">
              <a:avLst/>
            </a:prstGeom>
            <a:noFill/>
          </p:spPr>
          <p:txBody>
            <a:bodyPr wrap="square" lIns="0" tIns="0" rIns="0" bIns="0" rtlCol="0">
              <a:spAutoFit/>
            </a:bodyPr>
            <a:lstStyle/>
            <a:p>
              <a:pPr marL="9525" defTabSz="1134136">
                <a:spcAft>
                  <a:spcPts val="600"/>
                </a:spcAft>
              </a:pPr>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Weather disasters</a:t>
              </a:r>
            </a:p>
          </p:txBody>
        </p:sp>
        <p:sp>
          <p:nvSpPr>
            <p:cNvPr id="36" name="TextBox 35">
              <a:extLst>
                <a:ext uri="{FF2B5EF4-FFF2-40B4-BE49-F238E27FC236}">
                  <a16:creationId xmlns:a16="http://schemas.microsoft.com/office/drawing/2014/main" id="{7A6C3045-3229-3A62-F088-756D66C7D16D}"/>
                </a:ext>
              </a:extLst>
            </p:cNvPr>
            <p:cNvSpPr txBox="1"/>
            <p:nvPr/>
          </p:nvSpPr>
          <p:spPr>
            <a:xfrm>
              <a:off x="3519857" y="9493049"/>
              <a:ext cx="1250638" cy="492443"/>
            </a:xfrm>
            <a:prstGeom prst="rect">
              <a:avLst/>
            </a:prstGeom>
            <a:noFill/>
          </p:spPr>
          <p:txBody>
            <a:bodyPr wrap="square" lIns="0" tIns="0" rIns="0" bIns="0" rtlCol="0">
              <a:spAutoFit/>
            </a:bodyPr>
            <a:lstStyle/>
            <a:p>
              <a:pPr marL="9525" defTabSz="1134136">
                <a:spcAft>
                  <a:spcPts val="600"/>
                </a:spcAft>
              </a:pPr>
              <a:r>
                <a:rPr lang="en-US" sz="16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Labour</a:t>
              </a:r>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shortage</a:t>
              </a:r>
            </a:p>
          </p:txBody>
        </p:sp>
        <p:sp>
          <p:nvSpPr>
            <p:cNvPr id="37" name="TextBox 36">
              <a:extLst>
                <a:ext uri="{FF2B5EF4-FFF2-40B4-BE49-F238E27FC236}">
                  <a16:creationId xmlns:a16="http://schemas.microsoft.com/office/drawing/2014/main" id="{51429921-2F69-9357-C68F-BBDFBD87B264}"/>
                </a:ext>
              </a:extLst>
            </p:cNvPr>
            <p:cNvSpPr txBox="1"/>
            <p:nvPr/>
          </p:nvSpPr>
          <p:spPr>
            <a:xfrm>
              <a:off x="5276690" y="9493049"/>
              <a:ext cx="1250638" cy="492443"/>
            </a:xfrm>
            <a:prstGeom prst="rect">
              <a:avLst/>
            </a:prstGeom>
            <a:noFill/>
          </p:spPr>
          <p:txBody>
            <a:bodyPr wrap="square" lIns="0" tIns="0" rIns="0" bIns="0" rtlCol="0">
              <a:spAutoFit/>
            </a:bodyPr>
            <a:lstStyle/>
            <a:p>
              <a:pPr marL="9525" defTabSz="1134136">
                <a:spcAft>
                  <a:spcPts val="600"/>
                </a:spcAft>
              </a:pPr>
              <a:r>
                <a:rPr lang="en-US" sz="16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Spiralling</a:t>
              </a:r>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costs</a:t>
              </a:r>
            </a:p>
          </p:txBody>
        </p:sp>
        <p:pic>
          <p:nvPicPr>
            <p:cNvPr id="42" name="Graphic 41">
              <a:extLst>
                <a:ext uri="{FF2B5EF4-FFF2-40B4-BE49-F238E27FC236}">
                  <a16:creationId xmlns:a16="http://schemas.microsoft.com/office/drawing/2014/main" id="{BB8E88C2-4DA7-F18C-2B7D-69108F80D71B}"/>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4683457" y="9501195"/>
              <a:ext cx="479809" cy="479809"/>
            </a:xfrm>
            <a:prstGeom prst="rect">
              <a:avLst/>
            </a:prstGeom>
          </p:spPr>
        </p:pic>
      </p:grpSp>
      <p:pic>
        <p:nvPicPr>
          <p:cNvPr id="2" name="Graphic 1">
            <a:extLst>
              <a:ext uri="{FF2B5EF4-FFF2-40B4-BE49-F238E27FC236}">
                <a16:creationId xmlns:a16="http://schemas.microsoft.com/office/drawing/2014/main" id="{9152A6C0-9A63-B009-6F34-76967697D36A}"/>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2904060" y="8375883"/>
            <a:ext cx="479809" cy="479809"/>
          </a:xfrm>
          <a:prstGeom prst="rect">
            <a:avLst/>
          </a:prstGeom>
        </p:spPr>
      </p:pic>
    </p:spTree>
    <p:extLst>
      <p:ext uri="{BB962C8B-B14F-4D97-AF65-F5344CB8AC3E}">
        <p14:creationId xmlns:p14="http://schemas.microsoft.com/office/powerpoint/2010/main" val="326965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reeform 47">
            <a:extLst>
              <a:ext uri="{FF2B5EF4-FFF2-40B4-BE49-F238E27FC236}">
                <a16:creationId xmlns:a16="http://schemas.microsoft.com/office/drawing/2014/main" id="{C7051305-BDB8-AAE2-3E0E-2C0D48FF6902}"/>
              </a:ext>
            </a:extLst>
          </p:cNvPr>
          <p:cNvSpPr/>
          <p:nvPr/>
        </p:nvSpPr>
        <p:spPr>
          <a:xfrm>
            <a:off x="0" y="0"/>
            <a:ext cx="3608795" cy="10713018"/>
          </a:xfrm>
          <a:custGeom>
            <a:avLst/>
            <a:gdLst>
              <a:gd name="connsiteX0" fmla="*/ 0 w 3608795"/>
              <a:gd name="connsiteY0" fmla="*/ 0 h 10713018"/>
              <a:gd name="connsiteX1" fmla="*/ 522131 w 3608795"/>
              <a:gd name="connsiteY1" fmla="*/ 0 h 10713018"/>
              <a:gd name="connsiteX2" fmla="*/ 2837257 w 3608795"/>
              <a:gd name="connsiteY2" fmla="*/ 0 h 10713018"/>
              <a:gd name="connsiteX3" fmla="*/ 3359388 w 3608795"/>
              <a:gd name="connsiteY3" fmla="*/ 0 h 10713018"/>
              <a:gd name="connsiteX4" fmla="*/ 3608650 w 3608795"/>
              <a:gd name="connsiteY4" fmla="*/ 5516205 h 10713018"/>
              <a:gd name="connsiteX5" fmla="*/ 3406443 w 3608795"/>
              <a:gd name="connsiteY5" fmla="*/ 10713018 h 10713018"/>
              <a:gd name="connsiteX6" fmla="*/ 2884312 w 3608795"/>
              <a:gd name="connsiteY6" fmla="*/ 10713018 h 10713018"/>
              <a:gd name="connsiteX7" fmla="*/ 522131 w 3608795"/>
              <a:gd name="connsiteY7" fmla="*/ 10713018 h 10713018"/>
              <a:gd name="connsiteX8" fmla="*/ 0 w 3608795"/>
              <a:gd name="connsiteY8" fmla="*/ 10713018 h 1071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08795" h="10713018">
                <a:moveTo>
                  <a:pt x="0" y="0"/>
                </a:moveTo>
                <a:lnTo>
                  <a:pt x="522131" y="0"/>
                </a:lnTo>
                <a:lnTo>
                  <a:pt x="2837257" y="0"/>
                </a:lnTo>
                <a:lnTo>
                  <a:pt x="3359388" y="0"/>
                </a:lnTo>
                <a:cubicBezTo>
                  <a:pt x="3518356" y="1752206"/>
                  <a:pt x="3604835" y="3602394"/>
                  <a:pt x="3608650" y="5516205"/>
                </a:cubicBezTo>
                <a:cubicBezTo>
                  <a:pt x="3612465" y="7312949"/>
                  <a:pt x="3541247" y="9054974"/>
                  <a:pt x="3406443" y="10713018"/>
                </a:cubicBezTo>
                <a:lnTo>
                  <a:pt x="2884312" y="10713018"/>
                </a:lnTo>
                <a:lnTo>
                  <a:pt x="522131" y="10713018"/>
                </a:lnTo>
                <a:lnTo>
                  <a:pt x="0" y="10713018"/>
                </a:lnTo>
                <a:close/>
              </a:path>
            </a:pathLst>
          </a:custGeom>
          <a:solidFill>
            <a:schemeClr val="accent2">
              <a:lumMod val="75000"/>
            </a:schemeClr>
          </a:solidFill>
          <a:ln w="1270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B127C9D4-A4E2-2D06-B5E5-52C162DB20AC}"/>
              </a:ext>
            </a:extLst>
          </p:cNvPr>
          <p:cNvSpPr/>
          <p:nvPr/>
        </p:nvSpPr>
        <p:spPr>
          <a:xfrm>
            <a:off x="0" y="0"/>
            <a:ext cx="3608795" cy="10713018"/>
          </a:xfrm>
          <a:custGeom>
            <a:avLst/>
            <a:gdLst>
              <a:gd name="connsiteX0" fmla="*/ 0 w 3608795"/>
              <a:gd name="connsiteY0" fmla="*/ 0 h 10713018"/>
              <a:gd name="connsiteX1" fmla="*/ 522131 w 3608795"/>
              <a:gd name="connsiteY1" fmla="*/ 0 h 10713018"/>
              <a:gd name="connsiteX2" fmla="*/ 2837257 w 3608795"/>
              <a:gd name="connsiteY2" fmla="*/ 0 h 10713018"/>
              <a:gd name="connsiteX3" fmla="*/ 3359388 w 3608795"/>
              <a:gd name="connsiteY3" fmla="*/ 0 h 10713018"/>
              <a:gd name="connsiteX4" fmla="*/ 3608650 w 3608795"/>
              <a:gd name="connsiteY4" fmla="*/ 5516205 h 10713018"/>
              <a:gd name="connsiteX5" fmla="*/ 3406443 w 3608795"/>
              <a:gd name="connsiteY5" fmla="*/ 10713018 h 10713018"/>
              <a:gd name="connsiteX6" fmla="*/ 2884312 w 3608795"/>
              <a:gd name="connsiteY6" fmla="*/ 10713018 h 10713018"/>
              <a:gd name="connsiteX7" fmla="*/ 522131 w 3608795"/>
              <a:gd name="connsiteY7" fmla="*/ 10713018 h 10713018"/>
              <a:gd name="connsiteX8" fmla="*/ 0 w 3608795"/>
              <a:gd name="connsiteY8" fmla="*/ 10713018 h 1071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08795" h="10713018">
                <a:moveTo>
                  <a:pt x="0" y="0"/>
                </a:moveTo>
                <a:lnTo>
                  <a:pt x="522131" y="0"/>
                </a:lnTo>
                <a:lnTo>
                  <a:pt x="2837257" y="0"/>
                </a:lnTo>
                <a:lnTo>
                  <a:pt x="3359388" y="0"/>
                </a:lnTo>
                <a:cubicBezTo>
                  <a:pt x="3518356" y="1752206"/>
                  <a:pt x="3604835" y="3602394"/>
                  <a:pt x="3608650" y="5516205"/>
                </a:cubicBezTo>
                <a:cubicBezTo>
                  <a:pt x="3612465" y="7312949"/>
                  <a:pt x="3541247" y="9054974"/>
                  <a:pt x="3406443" y="10713018"/>
                </a:cubicBezTo>
                <a:lnTo>
                  <a:pt x="2884312" y="10713018"/>
                </a:lnTo>
                <a:lnTo>
                  <a:pt x="522131" y="10713018"/>
                </a:lnTo>
                <a:lnTo>
                  <a:pt x="0" y="10713018"/>
                </a:lnTo>
                <a:close/>
              </a:path>
            </a:pathLst>
          </a:custGeom>
          <a:blipFill dpi="0" rotWithShape="1">
            <a:blip r:embed="rId2" cstate="screen">
              <a:extLst>
                <a:ext uri="{28A0092B-C50C-407E-A947-70E740481C1C}">
                  <a14:useLocalDpi xmlns:a14="http://schemas.microsoft.com/office/drawing/2010/main"/>
                </a:ext>
              </a:extLst>
            </a:blip>
            <a:srcRect/>
            <a:stretch>
              <a:fillRect t="16462"/>
            </a:stretch>
          </a:blipFill>
          <a:ln w="12700" cap="flat">
            <a:noFill/>
            <a:prstDash val="solid"/>
            <a:miter/>
          </a:ln>
        </p:spPr>
        <p:txBody>
          <a:bodyPr rtlCol="0" anchor="ctr"/>
          <a:lstStyle/>
          <a:p>
            <a:endParaRPr lang="en-US"/>
          </a:p>
        </p:txBody>
      </p:sp>
      <p:sp>
        <p:nvSpPr>
          <p:cNvPr id="5" name="Text Placeholder 4">
            <a:extLst>
              <a:ext uri="{FF2B5EF4-FFF2-40B4-BE49-F238E27FC236}">
                <a16:creationId xmlns:a16="http://schemas.microsoft.com/office/drawing/2014/main" id="{8CDBE524-CB68-245D-E538-5D2C78A9F2F8}"/>
              </a:ext>
            </a:extLst>
          </p:cNvPr>
          <p:cNvSpPr>
            <a:spLocks noGrp="1"/>
          </p:cNvSpPr>
          <p:nvPr>
            <p:ph type="body" sz="quarter" idx="10"/>
          </p:nvPr>
        </p:nvSpPr>
        <p:spPr>
          <a:xfrm>
            <a:off x="539751" y="1435070"/>
            <a:ext cx="2627519" cy="4428419"/>
          </a:xfrm>
        </p:spPr>
        <p:txBody>
          <a:bodyPr/>
          <a:lstStyle/>
          <a:p>
            <a:pPr>
              <a:lnSpc>
                <a:spcPct val="100000"/>
              </a:lnSpc>
            </a:pPr>
            <a:r>
              <a:rPr lang="en-US" b="1" dirty="0">
                <a:solidFill>
                  <a:schemeClr val="bg1"/>
                </a:solidFill>
              </a:rPr>
              <a:t>We are New Zealand’s growers… </a:t>
            </a:r>
          </a:p>
          <a:p>
            <a:pPr marL="0" marR="0" lvl="0" indent="0" algn="l" defTabSz="876041" rtl="0" eaLnBrk="1" fontAlgn="auto" latinLnBrk="0" hangingPunct="1">
              <a:lnSpc>
                <a:spcPct val="107000"/>
              </a:lnSpc>
              <a:spcBef>
                <a:spcPts val="0"/>
              </a:spcBef>
              <a:spcAft>
                <a:spcPts val="800"/>
              </a:spcAft>
              <a:buClrTx/>
              <a:buSzTx/>
              <a:buFontTx/>
              <a:buNone/>
              <a:tabLst/>
              <a:defRPr/>
            </a:pPr>
            <a:r>
              <a:rPr kumimoji="0" lang="en-NZ" sz="900" b="0" i="0" u="none" strike="noStrike" kern="1200" cap="none" spc="0" normalizeH="0" baseline="0" noProof="0" dirty="0">
                <a:ln>
                  <a:noFill/>
                </a:ln>
                <a:solidFill>
                  <a:srgbClr val="FFFFFF"/>
                </a:solidFill>
                <a:effectLst/>
                <a:uLnTx/>
                <a:uFillTx/>
              </a:rPr>
              <a:t>We want every New Zealander to enjoy delicious and nutritious fruit and vegetables, sustainably grown here in Aotearoa. We want New Zealand to prosper by exporting our world leading apples, kiwifruit, avocados, </a:t>
            </a:r>
            <a:r>
              <a:rPr lang="en-NZ" sz="900" dirty="0">
                <a:solidFill>
                  <a:srgbClr val="FFFFFF"/>
                </a:solidFill>
              </a:rPr>
              <a:t>onions, cherries and </a:t>
            </a:r>
            <a:r>
              <a:rPr kumimoji="0" lang="en-NZ" sz="900" b="0" i="0" u="none" strike="noStrike" kern="1200" cap="none" spc="0" normalizeH="0" baseline="0" noProof="0" dirty="0">
                <a:ln>
                  <a:noFill/>
                </a:ln>
                <a:solidFill>
                  <a:srgbClr val="FFFFFF"/>
                </a:solidFill>
                <a:effectLst/>
                <a:uLnTx/>
                <a:uFillTx/>
              </a:rPr>
              <a:t>many other products to millions of customers all over </a:t>
            </a:r>
            <a:br>
              <a:rPr kumimoji="0" lang="en-NZ" sz="900" b="0" i="0" u="none" strike="noStrike" kern="1200" cap="none" spc="0" normalizeH="0" baseline="0" noProof="0" dirty="0">
                <a:ln>
                  <a:noFill/>
                </a:ln>
                <a:solidFill>
                  <a:srgbClr val="FFFFFF"/>
                </a:solidFill>
                <a:effectLst/>
                <a:uLnTx/>
                <a:uFillTx/>
              </a:rPr>
            </a:br>
            <a:r>
              <a:rPr kumimoji="0" lang="en-NZ" sz="900" b="0" i="0" u="none" strike="noStrike" kern="1200" cap="none" spc="0" normalizeH="0" baseline="0" noProof="0" dirty="0">
                <a:ln>
                  <a:noFill/>
                </a:ln>
                <a:solidFill>
                  <a:srgbClr val="FFFFFF"/>
                </a:solidFill>
                <a:effectLst/>
                <a:uLnTx/>
                <a:uFillTx/>
              </a:rPr>
              <a:t>the world.</a:t>
            </a:r>
          </a:p>
          <a:p>
            <a:pPr>
              <a:lnSpc>
                <a:spcPct val="100000"/>
              </a:lnSpc>
              <a:spcBef>
                <a:spcPts val="600"/>
              </a:spcBef>
              <a:defRPr/>
            </a:pPr>
            <a:r>
              <a:rPr kumimoji="0" lang="en-US" sz="1400" b="1" i="0" u="none" strike="noStrike" kern="1200" cap="none" spc="0" normalizeH="0" baseline="0" noProof="0" dirty="0">
                <a:ln>
                  <a:noFill/>
                </a:ln>
                <a:solidFill>
                  <a:srgbClr val="FFFFFF"/>
                </a:solidFill>
                <a:effectLst/>
                <a:uLnTx/>
                <a:uFillTx/>
              </a:rPr>
              <a:t>…we love our mahi… </a:t>
            </a:r>
          </a:p>
          <a:p>
            <a:pPr marL="0" defTabSz="876041">
              <a:lnSpc>
                <a:spcPct val="107000"/>
              </a:lnSpc>
              <a:spcAft>
                <a:spcPts val="800"/>
              </a:spcAft>
              <a:defRPr/>
            </a:pPr>
            <a:r>
              <a:rPr lang="en-NZ" sz="900" dirty="0">
                <a:solidFill>
                  <a:srgbClr val="FFFFFF"/>
                </a:solidFill>
              </a:rPr>
              <a:t>We care about the land. Aotearoa is blessed with optimum growing conditions and prime soil. We have a vision for a world-leading commercial fruit and vegetable growing industry – healthy and sustainable food for our nation and for the world.</a:t>
            </a:r>
          </a:p>
          <a:p>
            <a:pPr>
              <a:lnSpc>
                <a:spcPct val="100000"/>
              </a:lnSpc>
              <a:spcBef>
                <a:spcPts val="600"/>
              </a:spcBef>
              <a:defRPr/>
            </a:pPr>
            <a:r>
              <a:rPr kumimoji="0" lang="en-US" sz="1400" b="1" i="0" u="none" strike="noStrike" kern="1200" cap="none" spc="0" normalizeH="0" baseline="0" noProof="0" dirty="0">
                <a:ln>
                  <a:noFill/>
                </a:ln>
                <a:solidFill>
                  <a:srgbClr val="FFFFFF"/>
                </a:solidFill>
                <a:effectLst/>
                <a:uLnTx/>
                <a:uFillTx/>
              </a:rPr>
              <a:t>…but we are deeply </a:t>
            </a:r>
            <a:br>
              <a:rPr kumimoji="0" lang="en-US" sz="1400" b="1" i="0" u="none" strike="noStrike" kern="1200" cap="none" spc="0" normalizeH="0" baseline="0" noProof="0" dirty="0">
                <a:ln>
                  <a:noFill/>
                </a:ln>
                <a:solidFill>
                  <a:srgbClr val="FFFFFF"/>
                </a:solidFill>
                <a:effectLst/>
                <a:uLnTx/>
                <a:uFillTx/>
              </a:rPr>
            </a:br>
            <a:r>
              <a:rPr kumimoji="0" lang="en-US" sz="1400" b="1" i="0" u="none" strike="noStrike" kern="1200" cap="none" spc="0" normalizeH="0" baseline="0" noProof="0" dirty="0">
                <a:ln>
                  <a:noFill/>
                </a:ln>
                <a:solidFill>
                  <a:srgbClr val="FFFFFF"/>
                </a:solidFill>
                <a:effectLst/>
                <a:uLnTx/>
                <a:uFillTx/>
              </a:rPr>
              <a:t>concerned about our future </a:t>
            </a:r>
          </a:p>
          <a:p>
            <a:pPr marL="0" marR="0" lvl="0" indent="0" algn="l" defTabSz="876041" rtl="0" eaLnBrk="1" fontAlgn="auto" latinLnBrk="0" hangingPunct="1">
              <a:lnSpc>
                <a:spcPct val="107000"/>
              </a:lnSpc>
              <a:spcBef>
                <a:spcPts val="0"/>
              </a:spcBef>
              <a:spcAft>
                <a:spcPts val="800"/>
              </a:spcAft>
              <a:buClrTx/>
              <a:buSzTx/>
              <a:buFontTx/>
              <a:buNone/>
              <a:tabLst/>
              <a:defRPr/>
            </a:pPr>
            <a:r>
              <a:rPr lang="en-NZ" sz="900" dirty="0">
                <a:solidFill>
                  <a:srgbClr val="FFFFFF"/>
                </a:solidFill>
              </a:rPr>
              <a:t>Our industry is under immense pressure. Without swift and definitive action, we could fail and put New Zealand’s food security at risk. Don’t </a:t>
            </a:r>
            <a:br>
              <a:rPr lang="en-NZ" sz="900" dirty="0">
                <a:solidFill>
                  <a:srgbClr val="FFFFFF"/>
                </a:solidFill>
              </a:rPr>
            </a:br>
            <a:r>
              <a:rPr lang="en-NZ" sz="900" dirty="0">
                <a:solidFill>
                  <a:srgbClr val="FFFFFF"/>
                </a:solidFill>
              </a:rPr>
              <a:t>let that happen. The New Zealand horticulture industry wants to closer partner with Government to see horticulture reach </a:t>
            </a:r>
            <a:br>
              <a:rPr lang="en-NZ" sz="900" dirty="0">
                <a:solidFill>
                  <a:srgbClr val="FFFFFF"/>
                </a:solidFill>
              </a:rPr>
            </a:br>
            <a:r>
              <a:rPr lang="en-NZ" sz="900" dirty="0">
                <a:solidFill>
                  <a:srgbClr val="FFFFFF"/>
                </a:solidFill>
              </a:rPr>
              <a:t>its potential.</a:t>
            </a:r>
          </a:p>
          <a:p>
            <a:pPr marL="9525" marR="0" lvl="0" indent="0" algn="l" defTabSz="1134136" rtl="0" eaLnBrk="1" fontAlgn="auto" latinLnBrk="0" hangingPunct="1">
              <a:lnSpc>
                <a:spcPct val="120000"/>
              </a:lnSpc>
              <a:spcBef>
                <a:spcPts val="0"/>
              </a:spcBef>
              <a:spcAft>
                <a:spcPts val="600"/>
              </a:spcAft>
              <a:buClrTx/>
              <a:buSzTx/>
              <a:buFont typeface="Arial" panose="020B0604020202020204" pitchFamily="34" charset="0"/>
              <a:buNone/>
              <a:tabLst/>
              <a:defRPr/>
            </a:pPr>
            <a:endParaRPr kumimoji="0" lang="en-US" sz="1400" b="1" i="0" u="none" strike="noStrike" kern="1200" cap="none" spc="0" normalizeH="0" baseline="0" noProof="0" dirty="0">
              <a:ln>
                <a:noFill/>
              </a:ln>
              <a:solidFill>
                <a:srgbClr val="FFFFFF"/>
              </a:solidFill>
              <a:effectLst/>
              <a:uLnTx/>
              <a:uFillTx/>
            </a:endParaRPr>
          </a:p>
          <a:p>
            <a:pPr marL="9525" marR="0" lvl="0" indent="0" algn="l" defTabSz="1134136" rtl="0" eaLnBrk="1" fontAlgn="auto" latinLnBrk="0" hangingPunct="1">
              <a:lnSpc>
                <a:spcPct val="120000"/>
              </a:lnSpc>
              <a:spcBef>
                <a:spcPts val="0"/>
              </a:spcBef>
              <a:spcAft>
                <a:spcPts val="60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rgbClr val="77B1AA">
                  <a:lumMod val="40000"/>
                  <a:lumOff val="60000"/>
                </a:srgbClr>
              </a:solidFill>
              <a:effectLst/>
              <a:uLnTx/>
              <a:uFillTx/>
            </a:endParaRPr>
          </a:p>
          <a:p>
            <a:pPr marL="9525" marR="0" lvl="0" indent="0" algn="l" defTabSz="1134136" rtl="0" eaLnBrk="1" fontAlgn="auto" latinLnBrk="0" hangingPunct="1">
              <a:lnSpc>
                <a:spcPct val="120000"/>
              </a:lnSpc>
              <a:spcBef>
                <a:spcPts val="0"/>
              </a:spcBef>
              <a:spcAft>
                <a:spcPts val="600"/>
              </a:spcAft>
              <a:buClrTx/>
              <a:buSzTx/>
              <a:buFont typeface="Arial" panose="020B0604020202020204" pitchFamily="34" charset="0"/>
              <a:buNone/>
              <a:tabLst/>
              <a:defRPr/>
            </a:pPr>
            <a:endParaRPr kumimoji="0" lang="en-US" sz="1400" b="1" i="0" u="none" strike="noStrike" kern="1200" cap="none" spc="0" normalizeH="0" baseline="0" noProof="0" dirty="0">
              <a:ln>
                <a:noFill/>
              </a:ln>
              <a:solidFill>
                <a:srgbClr val="FFFFFF"/>
              </a:solidFill>
              <a:effectLst/>
              <a:uLnTx/>
              <a:uFillTx/>
            </a:endParaRPr>
          </a:p>
          <a:p>
            <a:pPr marL="9525" marR="0" lvl="0" indent="0" algn="l" defTabSz="1134136" rtl="0" eaLnBrk="1" fontAlgn="auto" latinLnBrk="0" hangingPunct="1">
              <a:lnSpc>
                <a:spcPct val="120000"/>
              </a:lnSpc>
              <a:spcBef>
                <a:spcPts val="0"/>
              </a:spcBef>
              <a:spcAft>
                <a:spcPts val="60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rgbClr val="77B1AA">
                  <a:lumMod val="40000"/>
                  <a:lumOff val="60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876041" rtl="0" eaLnBrk="1" fontAlgn="auto" latinLnBrk="0" hangingPunct="1">
              <a:lnSpc>
                <a:spcPct val="107000"/>
              </a:lnSpc>
              <a:spcBef>
                <a:spcPts val="0"/>
              </a:spcBef>
              <a:spcAft>
                <a:spcPts val="800"/>
              </a:spcAft>
              <a:buClrTx/>
              <a:buSzTx/>
              <a:buFontTx/>
              <a:buNone/>
              <a:tabLst/>
              <a:defRPr/>
            </a:pPr>
            <a:endParaRPr kumimoji="0" lang="en-NZ" sz="900" b="0" i="0" u="none" strike="noStrike" kern="1200" cap="none" spc="0" normalizeH="0" baseline="0" noProof="0" dirty="0">
              <a:ln>
                <a:noFill/>
              </a:ln>
              <a:solidFill>
                <a:srgbClr val="FFFFFF"/>
              </a:solidFill>
              <a:effectLst/>
              <a:uLnTx/>
              <a:uFillTx/>
              <a:latin typeface="Calibri" panose="020F0502020204030204"/>
              <a:ea typeface="+mn-ea"/>
              <a:cs typeface="+mn-cs"/>
            </a:endParaRPr>
          </a:p>
          <a:p>
            <a:endParaRPr lang="en-US" b="1" dirty="0">
              <a:solidFill>
                <a:schemeClr val="bg1"/>
              </a:solidFill>
            </a:endParaRPr>
          </a:p>
          <a:p>
            <a:endParaRPr lang="en-US" dirty="0">
              <a:solidFill>
                <a:schemeClr val="accent2">
                  <a:lumMod val="40000"/>
                  <a:lumOff val="60000"/>
                </a:schemeClr>
              </a:solidFill>
            </a:endParaRPr>
          </a:p>
        </p:txBody>
      </p:sp>
      <p:sp>
        <p:nvSpPr>
          <p:cNvPr id="6" name="Text Placeholder 5">
            <a:extLst>
              <a:ext uri="{FF2B5EF4-FFF2-40B4-BE49-F238E27FC236}">
                <a16:creationId xmlns:a16="http://schemas.microsoft.com/office/drawing/2014/main" id="{663FB998-7D23-ED6F-BB49-E44DBE850E47}"/>
              </a:ext>
            </a:extLst>
          </p:cNvPr>
          <p:cNvSpPr>
            <a:spLocks noGrp="1"/>
          </p:cNvSpPr>
          <p:nvPr>
            <p:ph type="body" sz="quarter" idx="11"/>
          </p:nvPr>
        </p:nvSpPr>
        <p:spPr>
          <a:xfrm>
            <a:off x="3887788" y="1433692"/>
            <a:ext cx="3132136" cy="1210875"/>
          </a:xfrm>
        </p:spPr>
        <p:txBody>
          <a:bodyPr/>
          <a:lstStyle/>
          <a:p>
            <a:pPr>
              <a:spcBef>
                <a:spcPts val="1200"/>
              </a:spcBef>
            </a:pPr>
            <a:r>
              <a:rPr lang="en-US" b="1" dirty="0"/>
              <a:t>Our main concerns: </a:t>
            </a:r>
          </a:p>
          <a:p>
            <a:r>
              <a:rPr lang="en-US" sz="900" dirty="0">
                <a:solidFill>
                  <a:srgbClr val="3C3C3B"/>
                </a:solidFill>
              </a:rPr>
              <a:t>Under the Aotearoa Horticulture Action Plan, our industry, Government, Māori and research providers have the common goal to improve prosperity and protect our environment. The goal is to double the farmgate value of horticultural production from $6 to $12b by 2035. If you haven’t already, please familiarize yourself with the plan.</a:t>
            </a:r>
          </a:p>
        </p:txBody>
      </p:sp>
      <p:sp>
        <p:nvSpPr>
          <p:cNvPr id="19" name="Text Placeholder 5">
            <a:extLst>
              <a:ext uri="{FF2B5EF4-FFF2-40B4-BE49-F238E27FC236}">
                <a16:creationId xmlns:a16="http://schemas.microsoft.com/office/drawing/2014/main" id="{AB0A8E18-D3D4-EFC9-5D73-AAE3EA889590}"/>
              </a:ext>
            </a:extLst>
          </p:cNvPr>
          <p:cNvSpPr txBox="1">
            <a:spLocks/>
          </p:cNvSpPr>
          <p:nvPr/>
        </p:nvSpPr>
        <p:spPr>
          <a:xfrm>
            <a:off x="3887788" y="4218199"/>
            <a:ext cx="3132136" cy="1486543"/>
          </a:xfrm>
          <a:prstGeom prst="rect">
            <a:avLst/>
          </a:prstGeom>
        </p:spPr>
        <p:txBody>
          <a:bodyPr vert="horz" lIns="0" tIns="0" rIns="0" bIns="0" rtlCol="0">
            <a:noAutofit/>
          </a:bodyPr>
          <a:lstStyle>
            <a:lvl1pPr marL="9525" indent="0" algn="l" defTabSz="1134136" rtl="0" eaLnBrk="1" latinLnBrk="0" hangingPunct="1">
              <a:lnSpc>
                <a:spcPct val="120000"/>
              </a:lnSpc>
              <a:spcBef>
                <a:spcPts val="0"/>
              </a:spcBef>
              <a:spcAft>
                <a:spcPts val="600"/>
              </a:spcAft>
              <a:buFont typeface="Arial" panose="020B0604020202020204" pitchFamily="34" charset="0"/>
              <a:buNone/>
              <a:tabLst/>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9525" indent="0" algn="l" defTabSz="1134136" rtl="0" eaLnBrk="1" latinLnBrk="0" hangingPunct="1">
              <a:lnSpc>
                <a:spcPct val="110000"/>
              </a:lnSpc>
              <a:spcBef>
                <a:spcPts val="600"/>
              </a:spcBef>
              <a:spcAft>
                <a:spcPts val="600"/>
              </a:spcAft>
              <a:buFont typeface="Arial" panose="020B0604020202020204" pitchFamily="34" charset="0"/>
              <a:buNone/>
              <a:tabLst/>
              <a:defRPr sz="9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525" indent="0" algn="l" defTabSz="1134136" rtl="0" eaLnBrk="1" latinLnBrk="0" hangingPunct="1">
              <a:lnSpc>
                <a:spcPct val="110000"/>
              </a:lnSpc>
              <a:spcBef>
                <a:spcPts val="0"/>
              </a:spcBef>
              <a:spcAft>
                <a:spcPts val="600"/>
              </a:spcAft>
              <a:buFont typeface="Arial" panose="020B0604020202020204" pitchFamily="34" charset="0"/>
              <a:buNone/>
              <a:tabLst/>
              <a:defRPr sz="900" i="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9525" indent="0" algn="l" defTabSz="1134136" rtl="0" eaLnBrk="1" latinLnBrk="0" hangingPunct="1">
              <a:lnSpc>
                <a:spcPct val="110000"/>
              </a:lnSpc>
              <a:spcBef>
                <a:spcPts val="0"/>
              </a:spcBef>
              <a:spcAft>
                <a:spcPts val="600"/>
              </a:spcAft>
              <a:buFont typeface="Arial" panose="020B0604020202020204" pitchFamily="34" charset="0"/>
              <a:buNone/>
              <a:tabLst/>
              <a:defRPr sz="900" kern="120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4pPr>
            <a:lvl5pPr marL="180975" indent="-171450" algn="l" defTabSz="1134136" rtl="0" eaLnBrk="1" latinLnBrk="0" hangingPunct="1">
              <a:lnSpc>
                <a:spcPct val="110000"/>
              </a:lnSpc>
              <a:spcBef>
                <a:spcPts val="0"/>
              </a:spcBef>
              <a:spcAft>
                <a:spcPts val="600"/>
              </a:spcAft>
              <a:buFont typeface="Arial" panose="020B0604020202020204" pitchFamily="34" charset="0"/>
              <a:buChar char="•"/>
              <a:tabLst/>
              <a:defRPr sz="900" kern="120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5pPr>
            <a:lvl6pPr marL="3118872" indent="-283533" algn="l" defTabSz="1134136" rtl="0" eaLnBrk="1" latinLnBrk="0" hangingPunct="1">
              <a:lnSpc>
                <a:spcPct val="90000"/>
              </a:lnSpc>
              <a:spcBef>
                <a:spcPts val="619"/>
              </a:spcBef>
              <a:buFont typeface="Arial" panose="020B0604020202020204" pitchFamily="34" charset="0"/>
              <a:buChar char="•"/>
              <a:defRPr sz="2233" kern="1200">
                <a:solidFill>
                  <a:schemeClr val="tx1"/>
                </a:solidFill>
                <a:latin typeface="+mn-lt"/>
                <a:ea typeface="+mn-ea"/>
                <a:cs typeface="+mn-cs"/>
              </a:defRPr>
            </a:lvl6pPr>
            <a:lvl7pPr marL="3685940" indent="-283533" algn="l" defTabSz="1134136" rtl="0" eaLnBrk="1" latinLnBrk="0" hangingPunct="1">
              <a:lnSpc>
                <a:spcPct val="90000"/>
              </a:lnSpc>
              <a:spcBef>
                <a:spcPts val="619"/>
              </a:spcBef>
              <a:buFont typeface="Arial" panose="020B0604020202020204" pitchFamily="34" charset="0"/>
              <a:buChar char="•"/>
              <a:defRPr sz="2233" kern="1200">
                <a:solidFill>
                  <a:schemeClr val="tx1"/>
                </a:solidFill>
                <a:latin typeface="+mn-lt"/>
                <a:ea typeface="+mn-ea"/>
                <a:cs typeface="+mn-cs"/>
              </a:defRPr>
            </a:lvl7pPr>
            <a:lvl8pPr marL="4253008" indent="-283533" algn="l" defTabSz="1134136" rtl="0" eaLnBrk="1" latinLnBrk="0" hangingPunct="1">
              <a:lnSpc>
                <a:spcPct val="90000"/>
              </a:lnSpc>
              <a:spcBef>
                <a:spcPts val="619"/>
              </a:spcBef>
              <a:buFont typeface="Arial" panose="020B0604020202020204" pitchFamily="34" charset="0"/>
              <a:buChar char="•"/>
              <a:defRPr sz="2233" kern="1200">
                <a:solidFill>
                  <a:schemeClr val="tx1"/>
                </a:solidFill>
                <a:latin typeface="+mn-lt"/>
                <a:ea typeface="+mn-ea"/>
                <a:cs typeface="+mn-cs"/>
              </a:defRPr>
            </a:lvl8pPr>
            <a:lvl9pPr marL="4820076" indent="-283533" algn="l" defTabSz="1134136" rtl="0" eaLnBrk="1" latinLnBrk="0" hangingPunct="1">
              <a:lnSpc>
                <a:spcPct val="90000"/>
              </a:lnSpc>
              <a:spcBef>
                <a:spcPts val="619"/>
              </a:spcBef>
              <a:buFont typeface="Arial" panose="020B0604020202020204" pitchFamily="34" charset="0"/>
              <a:buChar char="•"/>
              <a:defRPr sz="2233" kern="1200">
                <a:solidFill>
                  <a:schemeClr val="tx1"/>
                </a:solidFill>
                <a:latin typeface="+mn-lt"/>
                <a:ea typeface="+mn-ea"/>
                <a:cs typeface="+mn-cs"/>
              </a:defRPr>
            </a:lvl9pPr>
          </a:lstStyle>
          <a:p>
            <a:pPr marL="403225">
              <a:lnSpc>
                <a:spcPct val="100000"/>
              </a:lnSpc>
            </a:pPr>
            <a:r>
              <a:rPr lang="en-US" sz="1200" dirty="0"/>
              <a:t>Increase resilience </a:t>
            </a:r>
            <a:br>
              <a:rPr lang="en-US" sz="1200" dirty="0"/>
            </a:br>
            <a:r>
              <a:rPr lang="en-US" sz="1200" dirty="0"/>
              <a:t>against climate change</a:t>
            </a:r>
          </a:p>
          <a:p>
            <a:pPr>
              <a:defRPr/>
            </a:pPr>
            <a:r>
              <a:rPr kumimoji="0" lang="en-US" sz="900" b="0" i="0" u="none" strike="noStrike" kern="1200" cap="none" spc="0" normalizeH="0" baseline="0" noProof="0" dirty="0">
                <a:ln>
                  <a:noFill/>
                </a:ln>
                <a:solidFill>
                  <a:srgbClr val="3C3C3B"/>
                </a:solidFill>
                <a:effectLst/>
                <a:uLnTx/>
                <a:uFillTx/>
                <a:latin typeface="Open Sans" panose="020B0606030504020204" pitchFamily="34" charset="0"/>
                <a:ea typeface="Open Sans" panose="020B0606030504020204" pitchFamily="34" charset="0"/>
                <a:cs typeface="Open Sans" panose="020B0606030504020204" pitchFamily="34" charset="0"/>
              </a:rPr>
              <a:t>Increasing in severity and frequency, adverse weather affects growers and highlights how vulnerable </a:t>
            </a:r>
            <a:br>
              <a:rPr kumimoji="0" lang="en-US" sz="900" b="0" i="0" u="none" strike="noStrike" kern="1200" cap="none" spc="0" normalizeH="0" baseline="0" noProof="0" dirty="0">
                <a:ln>
                  <a:noFill/>
                </a:ln>
                <a:solidFill>
                  <a:srgbClr val="3C3C3B"/>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900" b="0" i="0" u="none" strike="noStrike" kern="1200" cap="none" spc="0" normalizeH="0" baseline="0" noProof="0" dirty="0">
                <a:ln>
                  <a:noFill/>
                </a:ln>
                <a:solidFill>
                  <a:srgbClr val="3C3C3B"/>
                </a:solidFill>
                <a:effectLst/>
                <a:uLnTx/>
                <a:uFillTx/>
                <a:latin typeface="Open Sans" panose="020B0606030504020204" pitchFamily="34" charset="0"/>
                <a:ea typeface="Open Sans" panose="020B0606030504020204" pitchFamily="34" charset="0"/>
                <a:cs typeface="Open Sans" panose="020B0606030504020204" pitchFamily="34" charset="0"/>
              </a:rPr>
              <a:t>New Zealanders’ food security is. As an industry, horticulture wants to ‘grow back better’, restoring and protecting growers in the short term, and creating a </a:t>
            </a:r>
            <a:br>
              <a:rPr kumimoji="0" lang="en-US" sz="900" b="0" i="0" u="none" strike="noStrike" kern="1200" cap="none" spc="0" normalizeH="0" baseline="0" noProof="0" dirty="0">
                <a:ln>
                  <a:noFill/>
                </a:ln>
                <a:solidFill>
                  <a:srgbClr val="3C3C3B"/>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900" b="0" i="0" u="none" strike="noStrike" kern="1200" cap="none" spc="0" normalizeH="0" baseline="0" noProof="0" dirty="0">
                <a:ln>
                  <a:noFill/>
                </a:ln>
                <a:solidFill>
                  <a:srgbClr val="3C3C3B"/>
                </a:solidFill>
                <a:effectLst/>
                <a:uLnTx/>
                <a:uFillTx/>
                <a:latin typeface="Open Sans" panose="020B0606030504020204" pitchFamily="34" charset="0"/>
                <a:ea typeface="Open Sans" panose="020B0606030504020204" pitchFamily="34" charset="0"/>
                <a:cs typeface="Open Sans" panose="020B0606030504020204" pitchFamily="34" charset="0"/>
              </a:rPr>
              <a:t>higher value, more resilient and innovative industry </a:t>
            </a:r>
            <a:br>
              <a:rPr kumimoji="0" lang="en-US" sz="900" b="0" i="0" u="none" strike="noStrike" kern="1200" cap="none" spc="0" normalizeH="0" baseline="0" noProof="0" dirty="0">
                <a:ln>
                  <a:noFill/>
                </a:ln>
                <a:solidFill>
                  <a:srgbClr val="3C3C3B"/>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900" b="0" i="0" u="none" strike="noStrike" kern="1200" cap="none" spc="0" normalizeH="0" baseline="0" noProof="0" dirty="0">
                <a:ln>
                  <a:noFill/>
                </a:ln>
                <a:solidFill>
                  <a:srgbClr val="3C3C3B"/>
                </a:solidFill>
                <a:effectLst/>
                <a:uLnTx/>
                <a:uFillTx/>
                <a:latin typeface="Open Sans" panose="020B0606030504020204" pitchFamily="34" charset="0"/>
                <a:ea typeface="Open Sans" panose="020B0606030504020204" pitchFamily="34" charset="0"/>
                <a:cs typeface="Open Sans" panose="020B0606030504020204" pitchFamily="34" charset="0"/>
              </a:rPr>
              <a:t>in the medium to long term.</a:t>
            </a:r>
            <a:endParaRPr lang="en-US" dirty="0"/>
          </a:p>
        </p:txBody>
      </p:sp>
      <p:pic>
        <p:nvPicPr>
          <p:cNvPr id="52" name="Graphic 51">
            <a:extLst>
              <a:ext uri="{FF2B5EF4-FFF2-40B4-BE49-F238E27FC236}">
                <a16:creationId xmlns:a16="http://schemas.microsoft.com/office/drawing/2014/main" id="{AA7B13C6-E15C-C031-6E81-9317EEECE3C3}"/>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886579" y="4237070"/>
            <a:ext cx="318698" cy="318698"/>
          </a:xfrm>
          <a:prstGeom prst="rect">
            <a:avLst/>
          </a:prstGeom>
        </p:spPr>
      </p:pic>
      <p:graphicFrame>
        <p:nvGraphicFramePr>
          <p:cNvPr id="53" name="Table 53">
            <a:extLst>
              <a:ext uri="{FF2B5EF4-FFF2-40B4-BE49-F238E27FC236}">
                <a16:creationId xmlns:a16="http://schemas.microsoft.com/office/drawing/2014/main" id="{80665A89-EF53-4829-AB39-8EC46AB4AD94}"/>
              </a:ext>
            </a:extLst>
          </p:cNvPr>
          <p:cNvGraphicFramePr>
            <a:graphicFrameLocks noGrp="1"/>
          </p:cNvGraphicFramePr>
          <p:nvPr>
            <p:extLst>
              <p:ext uri="{D42A27DB-BD31-4B8C-83A1-F6EECF244321}">
                <p14:modId xmlns:p14="http://schemas.microsoft.com/office/powerpoint/2010/main" val="3293627368"/>
              </p:ext>
            </p:extLst>
          </p:nvPr>
        </p:nvGraphicFramePr>
        <p:xfrm>
          <a:off x="3886579" y="2850175"/>
          <a:ext cx="3132136" cy="1144184"/>
        </p:xfrm>
        <a:graphic>
          <a:graphicData uri="http://schemas.openxmlformats.org/drawingml/2006/table">
            <a:tbl>
              <a:tblPr firstRow="1" bandRow="1">
                <a:tableStyleId>{5C22544A-7EE6-4342-B048-85BDC9FD1C3A}</a:tableStyleId>
              </a:tblPr>
              <a:tblGrid>
                <a:gridCol w="3132136">
                  <a:extLst>
                    <a:ext uri="{9D8B030D-6E8A-4147-A177-3AD203B41FA5}">
                      <a16:colId xmlns:a16="http://schemas.microsoft.com/office/drawing/2014/main" val="3075179138"/>
                    </a:ext>
                  </a:extLst>
                </a:gridCol>
              </a:tblGrid>
              <a:tr h="0">
                <a:tc>
                  <a:txBody>
                    <a:bodyPr/>
                    <a:lstStyle/>
                    <a:p>
                      <a:pPr marL="0" marR="0" lvl="0" indent="0" algn="l" defTabSz="1134136" rtl="0" eaLnBrk="1" fontAlgn="auto" latinLnBrk="0" hangingPunct="1">
                        <a:lnSpc>
                          <a:spcPct val="12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We request that Governments:</a:t>
                      </a:r>
                    </a:p>
                  </a:txBody>
                  <a:tcPr marL="72000" marR="72000" marT="36000" marB="5400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75224172"/>
                  </a:ext>
                </a:extLst>
              </a:tr>
              <a:tr h="370840">
                <a:tc>
                  <a:txBody>
                    <a:bodyPr/>
                    <a:lstStyle/>
                    <a:p>
                      <a:pPr marL="171450" marR="0" lvl="0" indent="-171450" algn="l" defTabSz="1134136"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9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t>Appoint a Minister of Horticulture – supported by dedicated officials – to increase recognition and understanding of horticulture, with the aim of focusing policy and resources under the key five action plan outcomes.</a:t>
                      </a:r>
                    </a:p>
                  </a:txBody>
                  <a:tcPr marL="72000" marR="72000" marT="36000" marB="5400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161441867"/>
                  </a:ext>
                </a:extLst>
              </a:tr>
            </a:tbl>
          </a:graphicData>
        </a:graphic>
      </p:graphicFrame>
      <p:graphicFrame>
        <p:nvGraphicFramePr>
          <p:cNvPr id="55" name="Table 54">
            <a:extLst>
              <a:ext uri="{FF2B5EF4-FFF2-40B4-BE49-F238E27FC236}">
                <a16:creationId xmlns:a16="http://schemas.microsoft.com/office/drawing/2014/main" id="{905A28CA-4ADF-DB91-0493-DB28B0548A0E}"/>
              </a:ext>
            </a:extLst>
          </p:cNvPr>
          <p:cNvGraphicFramePr>
            <a:graphicFrameLocks noGrp="1"/>
          </p:cNvGraphicFramePr>
          <p:nvPr>
            <p:extLst>
              <p:ext uri="{D42A27DB-BD31-4B8C-83A1-F6EECF244321}">
                <p14:modId xmlns:p14="http://schemas.microsoft.com/office/powerpoint/2010/main" val="2970688019"/>
              </p:ext>
            </p:extLst>
          </p:nvPr>
        </p:nvGraphicFramePr>
        <p:xfrm>
          <a:off x="3886579" y="5928454"/>
          <a:ext cx="3132136" cy="1637960"/>
        </p:xfrm>
        <a:graphic>
          <a:graphicData uri="http://schemas.openxmlformats.org/drawingml/2006/table">
            <a:tbl>
              <a:tblPr firstRow="1" bandRow="1">
                <a:tableStyleId>{5C22544A-7EE6-4342-B048-85BDC9FD1C3A}</a:tableStyleId>
              </a:tblPr>
              <a:tblGrid>
                <a:gridCol w="3132136">
                  <a:extLst>
                    <a:ext uri="{9D8B030D-6E8A-4147-A177-3AD203B41FA5}">
                      <a16:colId xmlns:a16="http://schemas.microsoft.com/office/drawing/2014/main" val="3075179138"/>
                    </a:ext>
                  </a:extLst>
                </a:gridCol>
              </a:tblGrid>
              <a:tr h="0">
                <a:tc>
                  <a:txBody>
                    <a:bodyPr/>
                    <a:lstStyle/>
                    <a:p>
                      <a:pPr marL="0" marR="0" lvl="0" indent="0" algn="l" defTabSz="1134136" rtl="0" eaLnBrk="1" fontAlgn="auto" latinLnBrk="0" hangingPunct="1">
                        <a:lnSpc>
                          <a:spcPct val="12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We request that Governments:</a:t>
                      </a:r>
                    </a:p>
                  </a:txBody>
                  <a:tcPr marL="72000" marR="72000" marT="36000" marB="5400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75224172"/>
                  </a:ext>
                </a:extLst>
              </a:tr>
              <a:tr h="370840">
                <a:tc>
                  <a:txBody>
                    <a:bodyPr/>
                    <a:lstStyle/>
                    <a:p>
                      <a:pPr marL="182563" marR="0" lvl="0" indent="-182563" algn="l" defTabSz="1134136"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9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t>Prioritise the building of resilient regional infrastructure, including roading and </a:t>
                      </a:r>
                      <a:br>
                        <a:rPr lang="en-US" sz="9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br>
                      <a:r>
                        <a:rPr lang="en-US" sz="9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t>flood protection</a:t>
                      </a:r>
                    </a:p>
                    <a:p>
                      <a:pPr marL="182563" marR="0" lvl="0" indent="-182563" algn="l" defTabSz="1134136"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9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t>Support the managed retreat from </a:t>
                      </a:r>
                      <a:br>
                        <a:rPr lang="en-US" sz="9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br>
                      <a:r>
                        <a:rPr lang="en-US" sz="9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t>flood-prone areas</a:t>
                      </a:r>
                    </a:p>
                    <a:p>
                      <a:pPr marL="182563" marR="0" lvl="0" indent="-182563" algn="l" defTabSz="1134136"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9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t>Quickly direct and support recovery efforts when adverse events do occur, so economic and social losses are not compounded.</a:t>
                      </a:r>
                    </a:p>
                  </a:txBody>
                  <a:tcPr marL="72000" marR="72000" marT="36000" marB="5400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161441867"/>
                  </a:ext>
                </a:extLst>
              </a:tr>
            </a:tbl>
          </a:graphicData>
        </a:graphic>
      </p:graphicFrame>
      <p:sp>
        <p:nvSpPr>
          <p:cNvPr id="11" name="TextBox 10">
            <a:extLst>
              <a:ext uri="{FF2B5EF4-FFF2-40B4-BE49-F238E27FC236}">
                <a16:creationId xmlns:a16="http://schemas.microsoft.com/office/drawing/2014/main" id="{7DF1FEC5-AA18-CBD9-B3ED-35EAFB20A168}"/>
              </a:ext>
            </a:extLst>
          </p:cNvPr>
          <p:cNvSpPr txBox="1"/>
          <p:nvPr/>
        </p:nvSpPr>
        <p:spPr>
          <a:xfrm>
            <a:off x="539750" y="10180399"/>
            <a:ext cx="3129280" cy="107722"/>
          </a:xfrm>
          <a:prstGeom prst="rect">
            <a:avLst/>
          </a:prstGeom>
          <a:noFill/>
        </p:spPr>
        <p:txBody>
          <a:bodyPr wrap="square" lIns="0" tIns="0" rIns="0" bIns="0" rtlCol="0">
            <a:spAutoFit/>
          </a:bodyPr>
          <a:lstStyle/>
          <a:p>
            <a:pPr marL="9525" defTabSz="1134136">
              <a:spcAft>
                <a:spcPts val="600"/>
              </a:spcAft>
            </a:pPr>
            <a:r>
              <a:rPr lang="en-NZ" sz="7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Horticulture New Zealand </a:t>
            </a:r>
            <a:r>
              <a:rPr lang="en-NZ" sz="700" dirty="0">
                <a:effectLst/>
                <a:latin typeface="Open Sans" panose="020B0606030504020204" pitchFamily="34" charset="0"/>
                <a:ea typeface="Open Sans" panose="020B0606030504020204" pitchFamily="34" charset="0"/>
                <a:cs typeface="Open Sans" panose="020B0606030504020204" pitchFamily="34" charset="0"/>
              </a:rPr>
              <a:t>•</a:t>
            </a:r>
            <a:r>
              <a:rPr lang="en-NZ" sz="7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NZ" sz="7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Industry Manifesto 2023</a:t>
            </a:r>
          </a:p>
        </p:txBody>
      </p:sp>
      <p:cxnSp>
        <p:nvCxnSpPr>
          <p:cNvPr id="60" name="Straight Connector 59">
            <a:extLst>
              <a:ext uri="{FF2B5EF4-FFF2-40B4-BE49-F238E27FC236}">
                <a16:creationId xmlns:a16="http://schemas.microsoft.com/office/drawing/2014/main" id="{94260D48-2890-3257-AC6D-3F116FA67D29}"/>
              </a:ext>
            </a:extLst>
          </p:cNvPr>
          <p:cNvCxnSpPr>
            <a:cxnSpLocks/>
          </p:cNvCxnSpPr>
          <p:nvPr/>
        </p:nvCxnSpPr>
        <p:spPr>
          <a:xfrm>
            <a:off x="540001" y="532080"/>
            <a:ext cx="2842296"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8606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FFF4A4F0-18A2-2706-6E62-80E9699FC65C}"/>
              </a:ext>
            </a:extLst>
          </p:cNvPr>
          <p:cNvSpPr txBox="1"/>
          <p:nvPr/>
        </p:nvSpPr>
        <p:spPr>
          <a:xfrm>
            <a:off x="3890645" y="10180399"/>
            <a:ext cx="3129280" cy="107722"/>
          </a:xfrm>
          <a:prstGeom prst="rect">
            <a:avLst/>
          </a:prstGeom>
          <a:noFill/>
        </p:spPr>
        <p:txBody>
          <a:bodyPr wrap="square" lIns="0" tIns="0" rIns="0" bIns="0" rtlCol="0">
            <a:spAutoFit/>
          </a:bodyPr>
          <a:lstStyle/>
          <a:p>
            <a:pPr marL="9525" algn="r" defTabSz="1134136">
              <a:spcAft>
                <a:spcPts val="600"/>
              </a:spcAft>
            </a:pPr>
            <a:r>
              <a:rPr lang="en-NZ" sz="700" dirty="0">
                <a:effectLst/>
                <a:latin typeface="Open Sans" panose="020B0606030504020204" pitchFamily="34" charset="0"/>
                <a:ea typeface="Open Sans" panose="020B0606030504020204" pitchFamily="34" charset="0"/>
                <a:cs typeface="Open Sans" panose="020B0606030504020204" pitchFamily="34" charset="0"/>
              </a:rPr>
              <a:t> Horticulture New Zealand</a:t>
            </a:r>
            <a:r>
              <a:rPr lang="en-NZ" sz="700" dirty="0">
                <a:solidFill>
                  <a:schemeClr val="accent6"/>
                </a:solidFill>
                <a:effectLst/>
                <a:latin typeface="Open Sans" panose="020B0606030504020204" pitchFamily="34" charset="0"/>
                <a:ea typeface="Open Sans" panose="020B0606030504020204" pitchFamily="34" charset="0"/>
                <a:cs typeface="Open Sans" panose="020B0606030504020204" pitchFamily="34" charset="0"/>
              </a:rPr>
              <a:t> • </a:t>
            </a:r>
            <a:r>
              <a:rPr lang="en-NZ" sz="700" b="1" dirty="0">
                <a:effectLst/>
                <a:latin typeface="Open Sans" panose="020B0606030504020204" pitchFamily="34" charset="0"/>
                <a:ea typeface="Open Sans" panose="020B0606030504020204" pitchFamily="34" charset="0"/>
                <a:cs typeface="Open Sans" panose="020B0606030504020204" pitchFamily="34" charset="0"/>
              </a:rPr>
              <a:t>Industry Manifesto 2023</a:t>
            </a:r>
          </a:p>
        </p:txBody>
      </p:sp>
      <p:sp>
        <p:nvSpPr>
          <p:cNvPr id="5" name="Text Placeholder 5">
            <a:extLst>
              <a:ext uri="{FF2B5EF4-FFF2-40B4-BE49-F238E27FC236}">
                <a16:creationId xmlns:a16="http://schemas.microsoft.com/office/drawing/2014/main" id="{932D15D6-D1C1-055C-3634-344C908C64EE}"/>
              </a:ext>
            </a:extLst>
          </p:cNvPr>
          <p:cNvSpPr txBox="1">
            <a:spLocks/>
          </p:cNvSpPr>
          <p:nvPr/>
        </p:nvSpPr>
        <p:spPr>
          <a:xfrm>
            <a:off x="539752" y="1420813"/>
            <a:ext cx="3132136" cy="1164083"/>
          </a:xfrm>
          <a:prstGeom prst="rect">
            <a:avLst/>
          </a:prstGeom>
        </p:spPr>
        <p:txBody>
          <a:bodyPr vert="horz" lIns="0" tIns="0" rIns="0" bIns="0" rtlCol="0">
            <a:noAutofit/>
          </a:bodyPr>
          <a:lstStyle>
            <a:lvl1pPr marL="9525" indent="0" algn="l" defTabSz="1134136" rtl="0" eaLnBrk="1" latinLnBrk="0" hangingPunct="1">
              <a:lnSpc>
                <a:spcPct val="120000"/>
              </a:lnSpc>
              <a:spcBef>
                <a:spcPts val="0"/>
              </a:spcBef>
              <a:spcAft>
                <a:spcPts val="600"/>
              </a:spcAft>
              <a:buFont typeface="Arial" panose="020B0604020202020204" pitchFamily="34" charset="0"/>
              <a:buNone/>
              <a:tabLst/>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9525" indent="0" algn="l" defTabSz="1134136" rtl="0" eaLnBrk="1" latinLnBrk="0" hangingPunct="1">
              <a:lnSpc>
                <a:spcPct val="110000"/>
              </a:lnSpc>
              <a:spcBef>
                <a:spcPts val="600"/>
              </a:spcBef>
              <a:spcAft>
                <a:spcPts val="600"/>
              </a:spcAft>
              <a:buFont typeface="Arial" panose="020B0604020202020204" pitchFamily="34" charset="0"/>
              <a:buNone/>
              <a:tabLst/>
              <a:defRPr sz="9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525" indent="0" algn="l" defTabSz="1134136" rtl="0" eaLnBrk="1" latinLnBrk="0" hangingPunct="1">
              <a:lnSpc>
                <a:spcPct val="110000"/>
              </a:lnSpc>
              <a:spcBef>
                <a:spcPts val="0"/>
              </a:spcBef>
              <a:spcAft>
                <a:spcPts val="600"/>
              </a:spcAft>
              <a:buFont typeface="Arial" panose="020B0604020202020204" pitchFamily="34" charset="0"/>
              <a:buNone/>
              <a:tabLst/>
              <a:defRPr sz="900" i="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9525" indent="0" algn="l" defTabSz="1134136" rtl="0" eaLnBrk="1" latinLnBrk="0" hangingPunct="1">
              <a:lnSpc>
                <a:spcPct val="110000"/>
              </a:lnSpc>
              <a:spcBef>
                <a:spcPts val="0"/>
              </a:spcBef>
              <a:spcAft>
                <a:spcPts val="600"/>
              </a:spcAft>
              <a:buFont typeface="Arial" panose="020B0604020202020204" pitchFamily="34" charset="0"/>
              <a:buNone/>
              <a:tabLst/>
              <a:defRPr sz="900" kern="120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4pPr>
            <a:lvl5pPr marL="180975" indent="-171450" algn="l" defTabSz="1134136" rtl="0" eaLnBrk="1" latinLnBrk="0" hangingPunct="1">
              <a:lnSpc>
                <a:spcPct val="110000"/>
              </a:lnSpc>
              <a:spcBef>
                <a:spcPts val="0"/>
              </a:spcBef>
              <a:spcAft>
                <a:spcPts val="600"/>
              </a:spcAft>
              <a:buFont typeface="Arial" panose="020B0604020202020204" pitchFamily="34" charset="0"/>
              <a:buChar char="•"/>
              <a:tabLst/>
              <a:defRPr sz="900" kern="120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5pPr>
            <a:lvl6pPr marL="3118872" indent="-283533" algn="l" defTabSz="1134136" rtl="0" eaLnBrk="1" latinLnBrk="0" hangingPunct="1">
              <a:lnSpc>
                <a:spcPct val="90000"/>
              </a:lnSpc>
              <a:spcBef>
                <a:spcPts val="619"/>
              </a:spcBef>
              <a:buFont typeface="Arial" panose="020B0604020202020204" pitchFamily="34" charset="0"/>
              <a:buChar char="•"/>
              <a:defRPr sz="2233" kern="1200">
                <a:solidFill>
                  <a:schemeClr val="tx1"/>
                </a:solidFill>
                <a:latin typeface="+mn-lt"/>
                <a:ea typeface="+mn-ea"/>
                <a:cs typeface="+mn-cs"/>
              </a:defRPr>
            </a:lvl6pPr>
            <a:lvl7pPr marL="3685940" indent="-283533" algn="l" defTabSz="1134136" rtl="0" eaLnBrk="1" latinLnBrk="0" hangingPunct="1">
              <a:lnSpc>
                <a:spcPct val="90000"/>
              </a:lnSpc>
              <a:spcBef>
                <a:spcPts val="619"/>
              </a:spcBef>
              <a:buFont typeface="Arial" panose="020B0604020202020204" pitchFamily="34" charset="0"/>
              <a:buChar char="•"/>
              <a:defRPr sz="2233" kern="1200">
                <a:solidFill>
                  <a:schemeClr val="tx1"/>
                </a:solidFill>
                <a:latin typeface="+mn-lt"/>
                <a:ea typeface="+mn-ea"/>
                <a:cs typeface="+mn-cs"/>
              </a:defRPr>
            </a:lvl7pPr>
            <a:lvl8pPr marL="4253008" indent="-283533" algn="l" defTabSz="1134136" rtl="0" eaLnBrk="1" latinLnBrk="0" hangingPunct="1">
              <a:lnSpc>
                <a:spcPct val="90000"/>
              </a:lnSpc>
              <a:spcBef>
                <a:spcPts val="619"/>
              </a:spcBef>
              <a:buFont typeface="Arial" panose="020B0604020202020204" pitchFamily="34" charset="0"/>
              <a:buChar char="•"/>
              <a:defRPr sz="2233" kern="1200">
                <a:solidFill>
                  <a:schemeClr val="tx1"/>
                </a:solidFill>
                <a:latin typeface="+mn-lt"/>
                <a:ea typeface="+mn-ea"/>
                <a:cs typeface="+mn-cs"/>
              </a:defRPr>
            </a:lvl8pPr>
            <a:lvl9pPr marL="4820076" indent="-283533" algn="l" defTabSz="1134136" rtl="0" eaLnBrk="1" latinLnBrk="0" hangingPunct="1">
              <a:lnSpc>
                <a:spcPct val="90000"/>
              </a:lnSpc>
              <a:spcBef>
                <a:spcPts val="619"/>
              </a:spcBef>
              <a:buFont typeface="Arial" panose="020B0604020202020204" pitchFamily="34" charset="0"/>
              <a:buChar char="•"/>
              <a:defRPr sz="2233" kern="1200">
                <a:solidFill>
                  <a:schemeClr val="tx1"/>
                </a:solidFill>
                <a:latin typeface="+mn-lt"/>
                <a:ea typeface="+mn-ea"/>
                <a:cs typeface="+mn-cs"/>
              </a:defRPr>
            </a:lvl9pPr>
          </a:lstStyle>
          <a:p>
            <a:pPr marL="403200"/>
            <a:r>
              <a:rPr lang="en-US" sz="1200" dirty="0"/>
              <a:t>Let us invest in land and water </a:t>
            </a:r>
          </a:p>
          <a:p>
            <a:pPr>
              <a:defRPr/>
            </a:pPr>
            <a:r>
              <a:rPr kumimoji="0" lang="en-US" sz="900" b="0" i="0" u="none" strike="noStrike" kern="1200" cap="none" spc="0" normalizeH="0" baseline="0" noProof="0" dirty="0">
                <a:ln>
                  <a:noFill/>
                </a:ln>
                <a:solidFill>
                  <a:srgbClr val="3C3C3B"/>
                </a:solidFill>
                <a:effectLst/>
                <a:uLnTx/>
                <a:uFillTx/>
              </a:rPr>
              <a:t>We cannot grow without use of New Zealand’s highly productive land. We cannot grow without access to water. Current central and local Government policy settings and attitudes – particularly in the areas of land and water use – do not support horticulture’s growth.</a:t>
            </a:r>
            <a:endParaRPr lang="en-US" dirty="0"/>
          </a:p>
        </p:txBody>
      </p:sp>
      <p:sp>
        <p:nvSpPr>
          <p:cNvPr id="7" name="Text Placeholder 5">
            <a:extLst>
              <a:ext uri="{FF2B5EF4-FFF2-40B4-BE49-F238E27FC236}">
                <a16:creationId xmlns:a16="http://schemas.microsoft.com/office/drawing/2014/main" id="{4D4504B6-1131-3499-FE13-FD38ABED598B}"/>
              </a:ext>
            </a:extLst>
          </p:cNvPr>
          <p:cNvSpPr txBox="1">
            <a:spLocks/>
          </p:cNvSpPr>
          <p:nvPr/>
        </p:nvSpPr>
        <p:spPr>
          <a:xfrm>
            <a:off x="3896562" y="1420813"/>
            <a:ext cx="3132136" cy="3642075"/>
          </a:xfrm>
          <a:prstGeom prst="rect">
            <a:avLst/>
          </a:prstGeom>
        </p:spPr>
        <p:txBody>
          <a:bodyPr vert="horz" lIns="0" tIns="0" rIns="0" bIns="0" rtlCol="0">
            <a:noAutofit/>
          </a:bodyPr>
          <a:lstStyle>
            <a:lvl1pPr marL="9525" indent="0" algn="l" defTabSz="1134136" rtl="0" eaLnBrk="1" latinLnBrk="0" hangingPunct="1">
              <a:lnSpc>
                <a:spcPct val="120000"/>
              </a:lnSpc>
              <a:spcBef>
                <a:spcPts val="0"/>
              </a:spcBef>
              <a:spcAft>
                <a:spcPts val="600"/>
              </a:spcAft>
              <a:buFont typeface="Arial" panose="020B0604020202020204" pitchFamily="34" charset="0"/>
              <a:buNone/>
              <a:tabLst/>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9525" indent="0" algn="l" defTabSz="1134136" rtl="0" eaLnBrk="1" latinLnBrk="0" hangingPunct="1">
              <a:lnSpc>
                <a:spcPct val="110000"/>
              </a:lnSpc>
              <a:spcBef>
                <a:spcPts val="600"/>
              </a:spcBef>
              <a:spcAft>
                <a:spcPts val="600"/>
              </a:spcAft>
              <a:buFont typeface="Arial" panose="020B0604020202020204" pitchFamily="34" charset="0"/>
              <a:buNone/>
              <a:tabLst/>
              <a:defRPr sz="9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525" indent="0" algn="l" defTabSz="1134136" rtl="0" eaLnBrk="1" latinLnBrk="0" hangingPunct="1">
              <a:lnSpc>
                <a:spcPct val="110000"/>
              </a:lnSpc>
              <a:spcBef>
                <a:spcPts val="0"/>
              </a:spcBef>
              <a:spcAft>
                <a:spcPts val="600"/>
              </a:spcAft>
              <a:buFont typeface="Arial" panose="020B0604020202020204" pitchFamily="34" charset="0"/>
              <a:buNone/>
              <a:tabLst/>
              <a:defRPr sz="900" i="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9525" indent="0" algn="l" defTabSz="1134136" rtl="0" eaLnBrk="1" latinLnBrk="0" hangingPunct="1">
              <a:lnSpc>
                <a:spcPct val="110000"/>
              </a:lnSpc>
              <a:spcBef>
                <a:spcPts val="0"/>
              </a:spcBef>
              <a:spcAft>
                <a:spcPts val="600"/>
              </a:spcAft>
              <a:buFont typeface="Arial" panose="020B0604020202020204" pitchFamily="34" charset="0"/>
              <a:buNone/>
              <a:tabLst/>
              <a:defRPr sz="900" kern="120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4pPr>
            <a:lvl5pPr marL="180975" indent="-171450" algn="l" defTabSz="1134136" rtl="0" eaLnBrk="1" latinLnBrk="0" hangingPunct="1">
              <a:lnSpc>
                <a:spcPct val="110000"/>
              </a:lnSpc>
              <a:spcBef>
                <a:spcPts val="0"/>
              </a:spcBef>
              <a:spcAft>
                <a:spcPts val="600"/>
              </a:spcAft>
              <a:buFont typeface="Arial" panose="020B0604020202020204" pitchFamily="34" charset="0"/>
              <a:buChar char="•"/>
              <a:tabLst/>
              <a:defRPr sz="900" kern="120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5pPr>
            <a:lvl6pPr marL="3118872" indent="-283533" algn="l" defTabSz="1134136" rtl="0" eaLnBrk="1" latinLnBrk="0" hangingPunct="1">
              <a:lnSpc>
                <a:spcPct val="90000"/>
              </a:lnSpc>
              <a:spcBef>
                <a:spcPts val="619"/>
              </a:spcBef>
              <a:buFont typeface="Arial" panose="020B0604020202020204" pitchFamily="34" charset="0"/>
              <a:buChar char="•"/>
              <a:defRPr sz="2233" kern="1200">
                <a:solidFill>
                  <a:schemeClr val="tx1"/>
                </a:solidFill>
                <a:latin typeface="+mn-lt"/>
                <a:ea typeface="+mn-ea"/>
                <a:cs typeface="+mn-cs"/>
              </a:defRPr>
            </a:lvl6pPr>
            <a:lvl7pPr marL="3685940" indent="-283533" algn="l" defTabSz="1134136" rtl="0" eaLnBrk="1" latinLnBrk="0" hangingPunct="1">
              <a:lnSpc>
                <a:spcPct val="90000"/>
              </a:lnSpc>
              <a:spcBef>
                <a:spcPts val="619"/>
              </a:spcBef>
              <a:buFont typeface="Arial" panose="020B0604020202020204" pitchFamily="34" charset="0"/>
              <a:buChar char="•"/>
              <a:defRPr sz="2233" kern="1200">
                <a:solidFill>
                  <a:schemeClr val="tx1"/>
                </a:solidFill>
                <a:latin typeface="+mn-lt"/>
                <a:ea typeface="+mn-ea"/>
                <a:cs typeface="+mn-cs"/>
              </a:defRPr>
            </a:lvl7pPr>
            <a:lvl8pPr marL="4253008" indent="-283533" algn="l" defTabSz="1134136" rtl="0" eaLnBrk="1" latinLnBrk="0" hangingPunct="1">
              <a:lnSpc>
                <a:spcPct val="90000"/>
              </a:lnSpc>
              <a:spcBef>
                <a:spcPts val="619"/>
              </a:spcBef>
              <a:buFont typeface="Arial" panose="020B0604020202020204" pitchFamily="34" charset="0"/>
              <a:buChar char="•"/>
              <a:defRPr sz="2233" kern="1200">
                <a:solidFill>
                  <a:schemeClr val="tx1"/>
                </a:solidFill>
                <a:latin typeface="+mn-lt"/>
                <a:ea typeface="+mn-ea"/>
                <a:cs typeface="+mn-cs"/>
              </a:defRPr>
            </a:lvl8pPr>
            <a:lvl9pPr marL="4820076" indent="-283533" algn="l" defTabSz="1134136" rtl="0" eaLnBrk="1" latinLnBrk="0" hangingPunct="1">
              <a:lnSpc>
                <a:spcPct val="90000"/>
              </a:lnSpc>
              <a:spcBef>
                <a:spcPts val="619"/>
              </a:spcBef>
              <a:buFont typeface="Arial" panose="020B0604020202020204" pitchFamily="34" charset="0"/>
              <a:buChar char="•"/>
              <a:defRPr sz="2233" kern="1200">
                <a:solidFill>
                  <a:schemeClr val="tx1"/>
                </a:solidFill>
                <a:latin typeface="+mn-lt"/>
                <a:ea typeface="+mn-ea"/>
                <a:cs typeface="+mn-cs"/>
              </a:defRPr>
            </a:lvl9pPr>
          </a:lstStyle>
          <a:p>
            <a:pPr marL="403200"/>
            <a:r>
              <a:rPr lang="en-US" sz="1200" dirty="0"/>
              <a:t>Accelerate science and knowledge </a:t>
            </a:r>
          </a:p>
          <a:p>
            <a:pPr>
              <a:defRPr/>
            </a:pPr>
            <a:r>
              <a:rPr kumimoji="0" lang="en-US" sz="900" b="0" i="0" u="none" strike="noStrike" kern="1200" cap="none" spc="0" normalizeH="0" baseline="0" noProof="0" dirty="0">
                <a:ln>
                  <a:noFill/>
                </a:ln>
                <a:solidFill>
                  <a:srgbClr val="3C3C3B"/>
                </a:solidFill>
                <a:effectLst/>
                <a:uLnTx/>
                <a:uFillTx/>
              </a:rPr>
              <a:t>A strong research and development </a:t>
            </a:r>
            <a:r>
              <a:rPr kumimoji="0" lang="en-US" sz="900" b="0" i="0" u="none" strike="noStrike" kern="1200" cap="none" spc="0" normalizeH="0" baseline="0" noProof="0" dirty="0" err="1">
                <a:ln>
                  <a:noFill/>
                </a:ln>
                <a:solidFill>
                  <a:srgbClr val="3C3C3B"/>
                </a:solidFill>
                <a:effectLst/>
                <a:uLnTx/>
                <a:uFillTx/>
              </a:rPr>
              <a:t>programme</a:t>
            </a:r>
            <a:r>
              <a:rPr kumimoji="0" lang="en-US" sz="900" b="0" i="0" u="none" strike="noStrike" kern="1200" cap="none" spc="0" normalizeH="0" baseline="0" noProof="0" dirty="0">
                <a:ln>
                  <a:noFill/>
                </a:ln>
                <a:solidFill>
                  <a:srgbClr val="3C3C3B"/>
                </a:solidFill>
                <a:effectLst/>
                <a:uLnTx/>
                <a:uFillTx/>
              </a:rPr>
              <a:t> and consideration of </a:t>
            </a:r>
            <a:r>
              <a:rPr kumimoji="0" lang="en-US" sz="900" b="0" i="0" u="none" strike="noStrike" kern="1200" cap="none" spc="0" normalizeH="0" baseline="0" noProof="0" dirty="0" err="1">
                <a:ln>
                  <a:noFill/>
                </a:ln>
                <a:solidFill>
                  <a:srgbClr val="3C3C3B"/>
                </a:solidFill>
                <a:effectLst/>
                <a:uLnTx/>
                <a:uFillTx/>
              </a:rPr>
              <a:t>Mātauranga</a:t>
            </a:r>
            <a:r>
              <a:rPr kumimoji="0" lang="en-US" sz="900" b="0" i="0" u="none" strike="noStrike" kern="1200" cap="none" spc="0" normalizeH="0" baseline="0" noProof="0" dirty="0">
                <a:ln>
                  <a:noFill/>
                </a:ln>
                <a:solidFill>
                  <a:srgbClr val="3C3C3B"/>
                </a:solidFill>
                <a:effectLst/>
                <a:uLnTx/>
                <a:uFillTx/>
              </a:rPr>
              <a:t> Māori enables, accelerates and supports horticulture. New Zealand’s biosecurity system must be strong, while enabling trade and travel.</a:t>
            </a:r>
          </a:p>
        </p:txBody>
      </p:sp>
      <p:sp>
        <p:nvSpPr>
          <p:cNvPr id="41" name="Text Placeholder 5">
            <a:extLst>
              <a:ext uri="{FF2B5EF4-FFF2-40B4-BE49-F238E27FC236}">
                <a16:creationId xmlns:a16="http://schemas.microsoft.com/office/drawing/2014/main" id="{C4D341E3-997D-5666-6701-718786A5FDF6}"/>
              </a:ext>
            </a:extLst>
          </p:cNvPr>
          <p:cNvSpPr txBox="1">
            <a:spLocks/>
          </p:cNvSpPr>
          <p:nvPr/>
        </p:nvSpPr>
        <p:spPr>
          <a:xfrm>
            <a:off x="539752" y="5663681"/>
            <a:ext cx="3132136" cy="1164083"/>
          </a:xfrm>
          <a:prstGeom prst="rect">
            <a:avLst/>
          </a:prstGeom>
        </p:spPr>
        <p:txBody>
          <a:bodyPr vert="horz" lIns="0" tIns="0" rIns="0" bIns="0" rtlCol="0">
            <a:noAutofit/>
          </a:bodyPr>
          <a:lstStyle>
            <a:lvl1pPr marL="9525" indent="0" algn="l" defTabSz="1134136" rtl="0" eaLnBrk="1" latinLnBrk="0" hangingPunct="1">
              <a:lnSpc>
                <a:spcPct val="120000"/>
              </a:lnSpc>
              <a:spcBef>
                <a:spcPts val="0"/>
              </a:spcBef>
              <a:spcAft>
                <a:spcPts val="600"/>
              </a:spcAft>
              <a:buFont typeface="Arial" panose="020B0604020202020204" pitchFamily="34" charset="0"/>
              <a:buNone/>
              <a:tabLst/>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9525" indent="0" algn="l" defTabSz="1134136" rtl="0" eaLnBrk="1" latinLnBrk="0" hangingPunct="1">
              <a:lnSpc>
                <a:spcPct val="110000"/>
              </a:lnSpc>
              <a:spcBef>
                <a:spcPts val="600"/>
              </a:spcBef>
              <a:spcAft>
                <a:spcPts val="600"/>
              </a:spcAft>
              <a:buFont typeface="Arial" panose="020B0604020202020204" pitchFamily="34" charset="0"/>
              <a:buNone/>
              <a:tabLst/>
              <a:defRPr sz="9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525" indent="0" algn="l" defTabSz="1134136" rtl="0" eaLnBrk="1" latinLnBrk="0" hangingPunct="1">
              <a:lnSpc>
                <a:spcPct val="110000"/>
              </a:lnSpc>
              <a:spcBef>
                <a:spcPts val="0"/>
              </a:spcBef>
              <a:spcAft>
                <a:spcPts val="600"/>
              </a:spcAft>
              <a:buFont typeface="Arial" panose="020B0604020202020204" pitchFamily="34" charset="0"/>
              <a:buNone/>
              <a:tabLst/>
              <a:defRPr sz="900" i="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9525" indent="0" algn="l" defTabSz="1134136" rtl="0" eaLnBrk="1" latinLnBrk="0" hangingPunct="1">
              <a:lnSpc>
                <a:spcPct val="110000"/>
              </a:lnSpc>
              <a:spcBef>
                <a:spcPts val="0"/>
              </a:spcBef>
              <a:spcAft>
                <a:spcPts val="600"/>
              </a:spcAft>
              <a:buFont typeface="Arial" panose="020B0604020202020204" pitchFamily="34" charset="0"/>
              <a:buNone/>
              <a:tabLst/>
              <a:defRPr sz="900" kern="120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4pPr>
            <a:lvl5pPr marL="180975" indent="-171450" algn="l" defTabSz="1134136" rtl="0" eaLnBrk="1" latinLnBrk="0" hangingPunct="1">
              <a:lnSpc>
                <a:spcPct val="110000"/>
              </a:lnSpc>
              <a:spcBef>
                <a:spcPts val="0"/>
              </a:spcBef>
              <a:spcAft>
                <a:spcPts val="600"/>
              </a:spcAft>
              <a:buFont typeface="Arial" panose="020B0604020202020204" pitchFamily="34" charset="0"/>
              <a:buChar char="•"/>
              <a:tabLst/>
              <a:defRPr sz="900" kern="120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5pPr>
            <a:lvl6pPr marL="3118872" indent="-283533" algn="l" defTabSz="1134136" rtl="0" eaLnBrk="1" latinLnBrk="0" hangingPunct="1">
              <a:lnSpc>
                <a:spcPct val="90000"/>
              </a:lnSpc>
              <a:spcBef>
                <a:spcPts val="619"/>
              </a:spcBef>
              <a:buFont typeface="Arial" panose="020B0604020202020204" pitchFamily="34" charset="0"/>
              <a:buChar char="•"/>
              <a:defRPr sz="2233" kern="1200">
                <a:solidFill>
                  <a:schemeClr val="tx1"/>
                </a:solidFill>
                <a:latin typeface="+mn-lt"/>
                <a:ea typeface="+mn-ea"/>
                <a:cs typeface="+mn-cs"/>
              </a:defRPr>
            </a:lvl6pPr>
            <a:lvl7pPr marL="3685940" indent="-283533" algn="l" defTabSz="1134136" rtl="0" eaLnBrk="1" latinLnBrk="0" hangingPunct="1">
              <a:lnSpc>
                <a:spcPct val="90000"/>
              </a:lnSpc>
              <a:spcBef>
                <a:spcPts val="619"/>
              </a:spcBef>
              <a:buFont typeface="Arial" panose="020B0604020202020204" pitchFamily="34" charset="0"/>
              <a:buChar char="•"/>
              <a:defRPr sz="2233" kern="1200">
                <a:solidFill>
                  <a:schemeClr val="tx1"/>
                </a:solidFill>
                <a:latin typeface="+mn-lt"/>
                <a:ea typeface="+mn-ea"/>
                <a:cs typeface="+mn-cs"/>
              </a:defRPr>
            </a:lvl7pPr>
            <a:lvl8pPr marL="4253008" indent="-283533" algn="l" defTabSz="1134136" rtl="0" eaLnBrk="1" latinLnBrk="0" hangingPunct="1">
              <a:lnSpc>
                <a:spcPct val="90000"/>
              </a:lnSpc>
              <a:spcBef>
                <a:spcPts val="619"/>
              </a:spcBef>
              <a:buFont typeface="Arial" panose="020B0604020202020204" pitchFamily="34" charset="0"/>
              <a:buChar char="•"/>
              <a:defRPr sz="2233" kern="1200">
                <a:solidFill>
                  <a:schemeClr val="tx1"/>
                </a:solidFill>
                <a:latin typeface="+mn-lt"/>
                <a:ea typeface="+mn-ea"/>
                <a:cs typeface="+mn-cs"/>
              </a:defRPr>
            </a:lvl8pPr>
            <a:lvl9pPr marL="4820076" indent="-283533" algn="l" defTabSz="1134136" rtl="0" eaLnBrk="1" latinLnBrk="0" hangingPunct="1">
              <a:lnSpc>
                <a:spcPct val="90000"/>
              </a:lnSpc>
              <a:spcBef>
                <a:spcPts val="619"/>
              </a:spcBef>
              <a:buFont typeface="Arial" panose="020B0604020202020204" pitchFamily="34" charset="0"/>
              <a:buChar char="•"/>
              <a:defRPr sz="2233" kern="1200">
                <a:solidFill>
                  <a:schemeClr val="tx1"/>
                </a:solidFill>
                <a:latin typeface="+mn-lt"/>
                <a:ea typeface="+mn-ea"/>
                <a:cs typeface="+mn-cs"/>
              </a:defRPr>
            </a:lvl9pPr>
          </a:lstStyle>
          <a:p>
            <a:pPr marL="403200" marR="0" lvl="0" indent="0" algn="l" defTabSz="876041" rtl="0" eaLnBrk="1" fontAlgn="auto" latinLnBrk="0" hangingPunct="1">
              <a:spcBef>
                <a:spcPts val="1200"/>
              </a:spcBef>
              <a:buClrTx/>
              <a:buSzTx/>
              <a:buFontTx/>
              <a:buNone/>
              <a:tabLst/>
              <a:defRPr/>
            </a:pPr>
            <a:r>
              <a:rPr kumimoji="0" lang="en-US" sz="1200" b="0" i="0" u="none" strike="noStrike" kern="1200" cap="none" spc="0" normalizeH="0" baseline="0" noProof="0" dirty="0" err="1">
                <a:ln>
                  <a:noFill/>
                </a:ln>
                <a:effectLst/>
                <a:uLnTx/>
                <a:uFillTx/>
              </a:rPr>
              <a:t>Optimise</a:t>
            </a:r>
            <a:r>
              <a:rPr kumimoji="0" lang="en-US" sz="1200" b="0" i="0" u="none" strike="noStrike" kern="1200" cap="none" spc="0" normalizeH="0" baseline="0" noProof="0" dirty="0">
                <a:ln>
                  <a:noFill/>
                </a:ln>
                <a:effectLst/>
                <a:uLnTx/>
                <a:uFillTx/>
              </a:rPr>
              <a:t> value for New Zealanders </a:t>
            </a:r>
          </a:p>
          <a:p>
            <a:pPr marL="0" marR="0" lvl="0" indent="0" algn="l" defTabSz="876041" rtl="0" eaLnBrk="1" fontAlgn="auto" latinLnBrk="0" hangingPunct="1">
              <a:spcBef>
                <a:spcPts val="0"/>
              </a:spcBef>
              <a:spcAft>
                <a:spcPts val="0"/>
              </a:spcAft>
              <a:buClrTx/>
              <a:buSzTx/>
              <a:buFontTx/>
              <a:buNone/>
              <a:tabLst/>
              <a:defRPr/>
            </a:pPr>
            <a:r>
              <a:rPr kumimoji="0" lang="en-US" sz="900" b="1" i="0" u="none" strike="noStrike" kern="1200" cap="none" spc="0" normalizeH="0" baseline="0" noProof="0" dirty="0">
                <a:ln>
                  <a:noFill/>
                </a:ln>
                <a:solidFill>
                  <a:srgbClr val="3C3C3B"/>
                </a:solidFill>
                <a:effectLst/>
                <a:uLnTx/>
                <a:uFillTx/>
              </a:rPr>
              <a:t>Double revenue to $12 billion by 2035: </a:t>
            </a:r>
            <a:r>
              <a:rPr kumimoji="0" lang="en-US" sz="900" b="0" i="0" u="none" strike="noStrike" kern="1200" cap="none" spc="0" normalizeH="0" baseline="0" noProof="0" dirty="0">
                <a:ln>
                  <a:noFill/>
                </a:ln>
                <a:solidFill>
                  <a:srgbClr val="3C3C3B"/>
                </a:solidFill>
                <a:effectLst/>
                <a:uLnTx/>
                <a:uFillTx/>
              </a:rPr>
              <a:t>When growers prosper - </a:t>
            </a:r>
            <a:r>
              <a:rPr lang="en-US" sz="900" dirty="0">
                <a:solidFill>
                  <a:srgbClr val="3C3C3B"/>
                </a:solidFill>
              </a:rPr>
              <a:t>thanks to sustainable and profitable production of nutritious fruit and vegetables - all our communities prosper. Horticulture is fundamental to New Zealand’s health, social, economic and </a:t>
            </a:r>
            <a:r>
              <a:rPr kumimoji="0" lang="en-US" sz="900" b="0" i="0" u="none" strike="noStrike" kern="1200" cap="none" spc="0" normalizeH="0" baseline="0" noProof="0" dirty="0">
                <a:ln>
                  <a:noFill/>
                </a:ln>
                <a:solidFill>
                  <a:srgbClr val="3C3C3B"/>
                </a:solidFill>
                <a:effectLst/>
                <a:uLnTx/>
                <a:uFillTx/>
              </a:rPr>
              <a:t>environmental and goals. Horticulture helps New Zealand respond to climate change and meet international obligations. With the right policy and regulatory settings, growers can provide food security for New Zealanders and contribute to export success. </a:t>
            </a:r>
          </a:p>
          <a:p>
            <a:pPr marL="0" marR="0" lvl="0" indent="0" algn="l" defTabSz="876041" rtl="0" eaLnBrk="1" fontAlgn="auto" latinLnBrk="0" hangingPunct="1">
              <a:spcBef>
                <a:spcPts val="0"/>
              </a:spcBef>
              <a:spcAft>
                <a:spcPts val="0"/>
              </a:spcAft>
              <a:buClrTx/>
              <a:buSzTx/>
              <a:buFontTx/>
              <a:buNone/>
              <a:tabLst/>
              <a:defRPr/>
            </a:pPr>
            <a:endParaRPr kumimoji="0" lang="en-US" sz="900" b="0" i="0" u="none" strike="noStrike" kern="1200" cap="none" spc="0" normalizeH="0" baseline="0" noProof="0" dirty="0">
              <a:ln>
                <a:noFill/>
              </a:ln>
              <a:solidFill>
                <a:srgbClr val="3C3C3B"/>
              </a:solidFill>
              <a:effectLst/>
              <a:uLnTx/>
              <a:uFillTx/>
            </a:endParaRPr>
          </a:p>
          <a:p>
            <a:pPr marL="179388" marR="0" lvl="0" indent="-169863" algn="l" defTabSz="876041" rtl="0" eaLnBrk="1" fontAlgn="auto" latinLnBrk="0" hangingPunct="1">
              <a:spcBef>
                <a:spcPts val="0"/>
              </a:spcBef>
              <a:spcAft>
                <a:spcPts val="0"/>
              </a:spcAft>
              <a:buClrTx/>
              <a:buSzTx/>
              <a:buFont typeface="+mj-lt"/>
              <a:buAutoNum type="arabicPeriod"/>
              <a:tabLst/>
              <a:defRPr/>
            </a:pPr>
            <a:endParaRPr kumimoji="0" lang="en-US" sz="900" b="0" i="0" u="none" strike="noStrike" kern="1200" cap="none" spc="0" normalizeH="0" baseline="0" noProof="0" dirty="0">
              <a:ln>
                <a:noFill/>
              </a:ln>
              <a:solidFill>
                <a:srgbClr val="3C3C3B"/>
              </a:solidFill>
              <a:effectLst/>
              <a:uLnTx/>
              <a:uFillTx/>
            </a:endParaRPr>
          </a:p>
        </p:txBody>
      </p:sp>
      <p:sp>
        <p:nvSpPr>
          <p:cNvPr id="43" name="Text Placeholder 5">
            <a:extLst>
              <a:ext uri="{FF2B5EF4-FFF2-40B4-BE49-F238E27FC236}">
                <a16:creationId xmlns:a16="http://schemas.microsoft.com/office/drawing/2014/main" id="{E99A6FAE-C61E-C597-C25A-FE8D84929B45}"/>
              </a:ext>
            </a:extLst>
          </p:cNvPr>
          <p:cNvSpPr txBox="1">
            <a:spLocks/>
          </p:cNvSpPr>
          <p:nvPr/>
        </p:nvSpPr>
        <p:spPr>
          <a:xfrm>
            <a:off x="3896562" y="5663681"/>
            <a:ext cx="3132136" cy="3663813"/>
          </a:xfrm>
          <a:prstGeom prst="rect">
            <a:avLst/>
          </a:prstGeom>
        </p:spPr>
        <p:txBody>
          <a:bodyPr vert="horz" lIns="0" tIns="0" rIns="0" bIns="0" rtlCol="0">
            <a:noAutofit/>
          </a:bodyPr>
          <a:lstStyle>
            <a:lvl1pPr marL="9525" indent="0" algn="l" defTabSz="1134136" rtl="0" eaLnBrk="1" latinLnBrk="0" hangingPunct="1">
              <a:lnSpc>
                <a:spcPct val="120000"/>
              </a:lnSpc>
              <a:spcBef>
                <a:spcPts val="0"/>
              </a:spcBef>
              <a:spcAft>
                <a:spcPts val="600"/>
              </a:spcAft>
              <a:buFont typeface="Arial" panose="020B0604020202020204" pitchFamily="34" charset="0"/>
              <a:buNone/>
              <a:tabLst/>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9525" indent="0" algn="l" defTabSz="1134136" rtl="0" eaLnBrk="1" latinLnBrk="0" hangingPunct="1">
              <a:lnSpc>
                <a:spcPct val="110000"/>
              </a:lnSpc>
              <a:spcBef>
                <a:spcPts val="600"/>
              </a:spcBef>
              <a:spcAft>
                <a:spcPts val="600"/>
              </a:spcAft>
              <a:buFont typeface="Arial" panose="020B0604020202020204" pitchFamily="34" charset="0"/>
              <a:buNone/>
              <a:tabLst/>
              <a:defRPr sz="9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525" indent="0" algn="l" defTabSz="1134136" rtl="0" eaLnBrk="1" latinLnBrk="0" hangingPunct="1">
              <a:lnSpc>
                <a:spcPct val="110000"/>
              </a:lnSpc>
              <a:spcBef>
                <a:spcPts val="0"/>
              </a:spcBef>
              <a:spcAft>
                <a:spcPts val="600"/>
              </a:spcAft>
              <a:buFont typeface="Arial" panose="020B0604020202020204" pitchFamily="34" charset="0"/>
              <a:buNone/>
              <a:tabLst/>
              <a:defRPr sz="900" i="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9525" indent="0" algn="l" defTabSz="1134136" rtl="0" eaLnBrk="1" latinLnBrk="0" hangingPunct="1">
              <a:lnSpc>
                <a:spcPct val="110000"/>
              </a:lnSpc>
              <a:spcBef>
                <a:spcPts val="0"/>
              </a:spcBef>
              <a:spcAft>
                <a:spcPts val="600"/>
              </a:spcAft>
              <a:buFont typeface="Arial" panose="020B0604020202020204" pitchFamily="34" charset="0"/>
              <a:buNone/>
              <a:tabLst/>
              <a:defRPr sz="900" kern="120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4pPr>
            <a:lvl5pPr marL="180975" indent="-171450" algn="l" defTabSz="1134136" rtl="0" eaLnBrk="1" latinLnBrk="0" hangingPunct="1">
              <a:lnSpc>
                <a:spcPct val="110000"/>
              </a:lnSpc>
              <a:spcBef>
                <a:spcPts val="0"/>
              </a:spcBef>
              <a:spcAft>
                <a:spcPts val="600"/>
              </a:spcAft>
              <a:buFont typeface="Arial" panose="020B0604020202020204" pitchFamily="34" charset="0"/>
              <a:buChar char="•"/>
              <a:tabLst/>
              <a:defRPr sz="900" kern="120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5pPr>
            <a:lvl6pPr marL="3118872" indent="-283533" algn="l" defTabSz="1134136" rtl="0" eaLnBrk="1" latinLnBrk="0" hangingPunct="1">
              <a:lnSpc>
                <a:spcPct val="90000"/>
              </a:lnSpc>
              <a:spcBef>
                <a:spcPts val="619"/>
              </a:spcBef>
              <a:buFont typeface="Arial" panose="020B0604020202020204" pitchFamily="34" charset="0"/>
              <a:buChar char="•"/>
              <a:defRPr sz="2233" kern="1200">
                <a:solidFill>
                  <a:schemeClr val="tx1"/>
                </a:solidFill>
                <a:latin typeface="+mn-lt"/>
                <a:ea typeface="+mn-ea"/>
                <a:cs typeface="+mn-cs"/>
              </a:defRPr>
            </a:lvl6pPr>
            <a:lvl7pPr marL="3685940" indent="-283533" algn="l" defTabSz="1134136" rtl="0" eaLnBrk="1" latinLnBrk="0" hangingPunct="1">
              <a:lnSpc>
                <a:spcPct val="90000"/>
              </a:lnSpc>
              <a:spcBef>
                <a:spcPts val="619"/>
              </a:spcBef>
              <a:buFont typeface="Arial" panose="020B0604020202020204" pitchFamily="34" charset="0"/>
              <a:buChar char="•"/>
              <a:defRPr sz="2233" kern="1200">
                <a:solidFill>
                  <a:schemeClr val="tx1"/>
                </a:solidFill>
                <a:latin typeface="+mn-lt"/>
                <a:ea typeface="+mn-ea"/>
                <a:cs typeface="+mn-cs"/>
              </a:defRPr>
            </a:lvl7pPr>
            <a:lvl8pPr marL="4253008" indent="-283533" algn="l" defTabSz="1134136" rtl="0" eaLnBrk="1" latinLnBrk="0" hangingPunct="1">
              <a:lnSpc>
                <a:spcPct val="90000"/>
              </a:lnSpc>
              <a:spcBef>
                <a:spcPts val="619"/>
              </a:spcBef>
              <a:buFont typeface="Arial" panose="020B0604020202020204" pitchFamily="34" charset="0"/>
              <a:buChar char="•"/>
              <a:defRPr sz="2233" kern="1200">
                <a:solidFill>
                  <a:schemeClr val="tx1"/>
                </a:solidFill>
                <a:latin typeface="+mn-lt"/>
                <a:ea typeface="+mn-ea"/>
                <a:cs typeface="+mn-cs"/>
              </a:defRPr>
            </a:lvl8pPr>
            <a:lvl9pPr marL="4820076" indent="-283533" algn="l" defTabSz="1134136" rtl="0" eaLnBrk="1" latinLnBrk="0" hangingPunct="1">
              <a:lnSpc>
                <a:spcPct val="90000"/>
              </a:lnSpc>
              <a:spcBef>
                <a:spcPts val="619"/>
              </a:spcBef>
              <a:buFont typeface="Arial" panose="020B0604020202020204" pitchFamily="34" charset="0"/>
              <a:buChar char="•"/>
              <a:defRPr sz="2233" kern="1200">
                <a:solidFill>
                  <a:schemeClr val="tx1"/>
                </a:solidFill>
                <a:latin typeface="+mn-lt"/>
                <a:ea typeface="+mn-ea"/>
                <a:cs typeface="+mn-cs"/>
              </a:defRPr>
            </a:lvl9pPr>
          </a:lstStyle>
          <a:p>
            <a:pPr marL="403200" marR="0" lvl="0" indent="0" algn="l" defTabSz="876041" rtl="0" eaLnBrk="1" fontAlgn="auto" latinLnBrk="0" hangingPunct="1">
              <a:spcBef>
                <a:spcPts val="1200"/>
              </a:spcBef>
              <a:buClrTx/>
              <a:buSzTx/>
              <a:buFontTx/>
              <a:buNone/>
              <a:tabLst/>
              <a:defRPr/>
            </a:pPr>
            <a:r>
              <a:rPr kumimoji="0" lang="en-US" sz="1200" b="0" i="0" u="none" strike="noStrike" kern="1200" cap="none" spc="0" normalizeH="0" baseline="0" noProof="0" dirty="0">
                <a:ln>
                  <a:noFill/>
                </a:ln>
                <a:effectLst/>
                <a:uLnTx/>
                <a:uFillTx/>
              </a:rPr>
              <a:t>Nurture our people </a:t>
            </a:r>
          </a:p>
          <a:p>
            <a:pPr marL="0" marR="0" lvl="0" indent="0" algn="l" defTabSz="876041" rtl="0" eaLnBrk="1" fontAlgn="auto" latinLnBrk="0" hangingPunct="1">
              <a:spcBef>
                <a:spcPts val="0"/>
              </a:spcBef>
              <a:spcAft>
                <a:spcPts val="0"/>
              </a:spcAft>
              <a:buClrTx/>
              <a:buSzTx/>
              <a:buFontTx/>
              <a:buNone/>
              <a:tabLst/>
              <a:defRPr/>
            </a:pPr>
            <a:r>
              <a:rPr kumimoji="0" lang="en-US" sz="900" b="0" i="0" u="none" strike="noStrike" kern="1200" cap="none" spc="-20" normalizeH="0" noProof="0" dirty="0">
                <a:ln>
                  <a:noFill/>
                </a:ln>
                <a:solidFill>
                  <a:srgbClr val="3C3C3B"/>
                </a:solidFill>
                <a:effectLst/>
                <a:uLnTx/>
                <a:uFillTx/>
              </a:rPr>
              <a:t>Horticulture employs 40,000 New Zealanders, but we face a chronic </a:t>
            </a:r>
            <a:r>
              <a:rPr kumimoji="0" lang="en-US" sz="900" b="0" i="0" u="none" strike="noStrike" kern="1200" cap="none" spc="-20" normalizeH="0" noProof="0" dirty="0" err="1">
                <a:ln>
                  <a:noFill/>
                </a:ln>
                <a:solidFill>
                  <a:srgbClr val="3C3C3B"/>
                </a:solidFill>
                <a:effectLst/>
                <a:uLnTx/>
                <a:uFillTx/>
              </a:rPr>
              <a:t>labour</a:t>
            </a:r>
            <a:r>
              <a:rPr kumimoji="0" lang="en-US" sz="900" b="0" i="0" u="none" strike="noStrike" kern="1200" cap="none" spc="-20" normalizeH="0" noProof="0" dirty="0">
                <a:ln>
                  <a:noFill/>
                </a:ln>
                <a:solidFill>
                  <a:srgbClr val="3C3C3B"/>
                </a:solidFill>
                <a:effectLst/>
                <a:uLnTx/>
                <a:uFillTx/>
              </a:rPr>
              <a:t> shortage. To reach our potential, we must attract and retain many more motivated and skilled people to work in horticulture, from both New Zealand as well as overseas, especially during seasonal harvest peaks. Horticulture is a rewarding career with opportunities in technology, research and commerce. We need a much larger base of people with the skills to drive the industry forward.  </a:t>
            </a:r>
          </a:p>
          <a:p>
            <a:pPr marL="179388" marR="0" lvl="0" indent="-169863" algn="l" defTabSz="876041" rtl="0" eaLnBrk="1" fontAlgn="auto" latinLnBrk="0" hangingPunct="1">
              <a:spcBef>
                <a:spcPts val="0"/>
              </a:spcBef>
              <a:spcAft>
                <a:spcPts val="0"/>
              </a:spcAft>
              <a:buClrTx/>
              <a:buSzTx/>
              <a:buFont typeface="+mj-lt"/>
              <a:buAutoNum type="arabicPeriod"/>
              <a:tabLst/>
              <a:defRPr/>
            </a:pPr>
            <a:endParaRPr kumimoji="0" lang="en-US" sz="900" b="0" i="0" u="none" strike="noStrike" kern="1200" cap="none" spc="0" normalizeH="0" baseline="0" noProof="0" dirty="0">
              <a:ln>
                <a:noFill/>
              </a:ln>
              <a:solidFill>
                <a:srgbClr val="3C3C3B"/>
              </a:solidFill>
              <a:effectLst/>
              <a:uLnTx/>
              <a:uFillTx/>
            </a:endParaRPr>
          </a:p>
        </p:txBody>
      </p:sp>
      <p:pic>
        <p:nvPicPr>
          <p:cNvPr id="46" name="Graphic 45">
            <a:extLst>
              <a:ext uri="{FF2B5EF4-FFF2-40B4-BE49-F238E27FC236}">
                <a16:creationId xmlns:a16="http://schemas.microsoft.com/office/drawing/2014/main" id="{D36EA66C-D894-6ACF-3915-575E7A48894A}"/>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546879" y="1363556"/>
            <a:ext cx="318698" cy="318698"/>
          </a:xfrm>
          <a:prstGeom prst="rect">
            <a:avLst/>
          </a:prstGeom>
        </p:spPr>
      </p:pic>
      <p:pic>
        <p:nvPicPr>
          <p:cNvPr id="47" name="Graphic 46">
            <a:extLst>
              <a:ext uri="{FF2B5EF4-FFF2-40B4-BE49-F238E27FC236}">
                <a16:creationId xmlns:a16="http://schemas.microsoft.com/office/drawing/2014/main" id="{FE60C003-6DC0-8CDB-B89E-88FC31D164A5}"/>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546879" y="5623232"/>
            <a:ext cx="318698" cy="318698"/>
          </a:xfrm>
          <a:prstGeom prst="rect">
            <a:avLst/>
          </a:prstGeom>
        </p:spPr>
      </p:pic>
      <p:pic>
        <p:nvPicPr>
          <p:cNvPr id="48" name="Graphic 47">
            <a:extLst>
              <a:ext uri="{FF2B5EF4-FFF2-40B4-BE49-F238E27FC236}">
                <a16:creationId xmlns:a16="http://schemas.microsoft.com/office/drawing/2014/main" id="{98E5B74F-5C97-DB45-9324-7B26B55A8BB7}"/>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3886579" y="1363556"/>
            <a:ext cx="318698" cy="318698"/>
          </a:xfrm>
          <a:prstGeom prst="rect">
            <a:avLst/>
          </a:prstGeom>
        </p:spPr>
      </p:pic>
      <p:pic>
        <p:nvPicPr>
          <p:cNvPr id="49" name="Graphic 48">
            <a:extLst>
              <a:ext uri="{FF2B5EF4-FFF2-40B4-BE49-F238E27FC236}">
                <a16:creationId xmlns:a16="http://schemas.microsoft.com/office/drawing/2014/main" id="{7F4E9CF0-FB03-CD8B-6E56-36EB681EE0FC}"/>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3886579" y="5623232"/>
            <a:ext cx="318698" cy="318698"/>
          </a:xfrm>
          <a:prstGeom prst="rect">
            <a:avLst/>
          </a:prstGeom>
        </p:spPr>
      </p:pic>
      <p:graphicFrame>
        <p:nvGraphicFramePr>
          <p:cNvPr id="50" name="Table 49">
            <a:extLst>
              <a:ext uri="{FF2B5EF4-FFF2-40B4-BE49-F238E27FC236}">
                <a16:creationId xmlns:a16="http://schemas.microsoft.com/office/drawing/2014/main" id="{24BE9213-3913-36F6-D8FA-1CFA466E6D50}"/>
              </a:ext>
            </a:extLst>
          </p:cNvPr>
          <p:cNvGraphicFramePr>
            <a:graphicFrameLocks noGrp="1"/>
          </p:cNvGraphicFramePr>
          <p:nvPr>
            <p:extLst>
              <p:ext uri="{D42A27DB-BD31-4B8C-83A1-F6EECF244321}">
                <p14:modId xmlns:p14="http://schemas.microsoft.com/office/powerpoint/2010/main" val="222113141"/>
              </p:ext>
            </p:extLst>
          </p:nvPr>
        </p:nvGraphicFramePr>
        <p:xfrm>
          <a:off x="539752" y="2687098"/>
          <a:ext cx="3132136" cy="2777912"/>
        </p:xfrm>
        <a:graphic>
          <a:graphicData uri="http://schemas.openxmlformats.org/drawingml/2006/table">
            <a:tbl>
              <a:tblPr firstRow="1" bandRow="1">
                <a:tableStyleId>{5C22544A-7EE6-4342-B048-85BDC9FD1C3A}</a:tableStyleId>
              </a:tblPr>
              <a:tblGrid>
                <a:gridCol w="3132136">
                  <a:extLst>
                    <a:ext uri="{9D8B030D-6E8A-4147-A177-3AD203B41FA5}">
                      <a16:colId xmlns:a16="http://schemas.microsoft.com/office/drawing/2014/main" val="3075179138"/>
                    </a:ext>
                  </a:extLst>
                </a:gridCol>
              </a:tblGrid>
              <a:tr h="0">
                <a:tc>
                  <a:txBody>
                    <a:bodyPr/>
                    <a:lstStyle/>
                    <a:p>
                      <a:pPr marL="0" marR="0" lvl="0" indent="0" algn="l" defTabSz="1134136" rtl="0" eaLnBrk="1" fontAlgn="auto" latinLnBrk="0" hangingPunct="1">
                        <a:lnSpc>
                          <a:spcPct val="12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We request that Governments:</a:t>
                      </a:r>
                    </a:p>
                  </a:txBody>
                  <a:tcPr marL="72000" marR="72000" marT="36000" marB="5400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75224172"/>
                  </a:ext>
                </a:extLst>
              </a:tr>
              <a:tr h="370840">
                <a:tc>
                  <a:txBody>
                    <a:bodyPr/>
                    <a:lstStyle/>
                    <a:p>
                      <a:pPr>
                        <a:lnSpc>
                          <a:spcPct val="120000"/>
                        </a:lnSpc>
                        <a:spcAft>
                          <a:spcPts val="300"/>
                        </a:spcAft>
                        <a:defRPr/>
                      </a:pPr>
                      <a:r>
                        <a:rPr kumimoji="0" lang="en-US" sz="900" b="1" i="0" u="none" strike="noStrike" kern="1200" cap="none" spc="0" normalizeH="0" baseline="0" noProof="0" dirty="0">
                          <a:ln>
                            <a:noFill/>
                          </a:ln>
                          <a:solidFill>
                            <a:srgbClr val="3C3C3B"/>
                          </a:solidFill>
                          <a:effectLst/>
                          <a:uLnTx/>
                          <a:uFillTx/>
                          <a:latin typeface="Open Sans" panose="020B0606030504020204" pitchFamily="34" charset="0"/>
                          <a:ea typeface="Open Sans" panose="020B0606030504020204" pitchFamily="34" charset="0"/>
                          <a:cs typeface="Open Sans" panose="020B0606030504020204" pitchFamily="34" charset="0"/>
                        </a:rPr>
                        <a:t>Ensure flexibility in land use </a:t>
                      </a:r>
                    </a:p>
                    <a:p>
                      <a:pPr marL="180975" indent="-171450">
                        <a:lnSpc>
                          <a:spcPct val="120000"/>
                        </a:lnSpc>
                        <a:spcAft>
                          <a:spcPts val="0"/>
                        </a:spcAft>
                        <a:buFont typeface="Arial" panose="020B0604020202020204" pitchFamily="34" charset="0"/>
                        <a:buChar char="•"/>
                        <a:defRPr/>
                      </a:pPr>
                      <a:r>
                        <a:rPr kumimoji="0" lang="en-US" sz="900" b="0" i="0" u="none" strike="noStrike" kern="1200" cap="none" spc="-10" normalizeH="0" noProof="0" dirty="0">
                          <a:ln>
                            <a:noFill/>
                          </a:ln>
                          <a:solidFill>
                            <a:srgbClr val="3C3C3B"/>
                          </a:solidFill>
                          <a:effectLst/>
                          <a:uLnTx/>
                          <a:uFillTx/>
                          <a:latin typeface="Open Sans" panose="020B0606030504020204" pitchFamily="34" charset="0"/>
                          <a:ea typeface="Open Sans" panose="020B0606030504020204" pitchFamily="34" charset="0"/>
                          <a:cs typeface="Open Sans" panose="020B0606030504020204" pitchFamily="34" charset="0"/>
                        </a:rPr>
                        <a:t>Prioritise highly productive land for primary production, protecting it from urban sprawl, flooding and the adverse effects of upstream land use</a:t>
                      </a:r>
                    </a:p>
                    <a:p>
                      <a:pPr marL="180975" indent="-171450">
                        <a:lnSpc>
                          <a:spcPct val="120000"/>
                        </a:lnSpc>
                        <a:buFont typeface="Arial" panose="020B0604020202020204" pitchFamily="34" charset="0"/>
                        <a:buChar char="•"/>
                        <a:defRPr/>
                      </a:pPr>
                      <a:r>
                        <a:rPr kumimoji="0" lang="en-US" sz="900" b="0" i="0" u="none" strike="noStrike" kern="1200" cap="none" spc="0" normalizeH="0" baseline="0" noProof="0" dirty="0">
                          <a:ln>
                            <a:noFill/>
                          </a:ln>
                          <a:solidFill>
                            <a:srgbClr val="3C3C3B"/>
                          </a:solidFill>
                          <a:effectLst/>
                          <a:uLnTx/>
                          <a:uFillTx/>
                          <a:latin typeface="Open Sans" panose="020B0606030504020204" pitchFamily="34" charset="0"/>
                          <a:ea typeface="Open Sans" panose="020B0606030504020204" pitchFamily="34" charset="0"/>
                          <a:cs typeface="Open Sans" panose="020B0606030504020204" pitchFamily="34" charset="0"/>
                        </a:rPr>
                        <a:t>Allow construction of packhouses, glasshouses, seasonal worker accommodation, and covered crop protection, in recognition that buildings and infrastructure are integral parts of horticulture. </a:t>
                      </a:r>
                    </a:p>
                    <a:p>
                      <a:pPr>
                        <a:lnSpc>
                          <a:spcPct val="120000"/>
                        </a:lnSpc>
                        <a:spcBef>
                          <a:spcPts val="600"/>
                        </a:spcBef>
                        <a:spcAft>
                          <a:spcPts val="300"/>
                        </a:spcAft>
                        <a:defRPr/>
                      </a:pPr>
                      <a:r>
                        <a:rPr kumimoji="0" lang="en-US" sz="900" b="1" i="0" u="none" strike="noStrike" kern="1200" cap="none" spc="0" normalizeH="0" baseline="0" noProof="0" dirty="0">
                          <a:ln>
                            <a:noFill/>
                          </a:ln>
                          <a:solidFill>
                            <a:srgbClr val="3C3C3B"/>
                          </a:solidFill>
                          <a:effectLst/>
                          <a:uLnTx/>
                          <a:uFillTx/>
                          <a:latin typeface="Open Sans" panose="020B0606030504020204" pitchFamily="34" charset="0"/>
                          <a:ea typeface="Open Sans" panose="020B0606030504020204" pitchFamily="34" charset="0"/>
                          <a:cs typeface="Open Sans" panose="020B0606030504020204" pitchFamily="34" charset="0"/>
                        </a:rPr>
                        <a:t>Prioritise water allocation </a:t>
                      </a:r>
                    </a:p>
                    <a:p>
                      <a:pPr marL="180975" indent="-171450">
                        <a:lnSpc>
                          <a:spcPct val="120000"/>
                        </a:lnSpc>
                        <a:spcAft>
                          <a:spcPts val="0"/>
                        </a:spcAft>
                        <a:buFont typeface="Arial" panose="020B0604020202020204" pitchFamily="34" charset="0"/>
                        <a:buChar char="•"/>
                        <a:defRPr/>
                      </a:pPr>
                      <a:r>
                        <a:rPr kumimoji="0" lang="en-US" sz="900" b="0" i="0" u="none" strike="noStrike" kern="1200" cap="none" spc="0" normalizeH="0" baseline="0" noProof="0" dirty="0">
                          <a:ln>
                            <a:noFill/>
                          </a:ln>
                          <a:solidFill>
                            <a:srgbClr val="3C3C3B"/>
                          </a:solidFill>
                          <a:effectLst/>
                          <a:uLnTx/>
                          <a:uFillTx/>
                          <a:latin typeface="Open Sans" panose="020B0606030504020204" pitchFamily="34" charset="0"/>
                          <a:ea typeface="Open Sans" panose="020B0606030504020204" pitchFamily="34" charset="0"/>
                          <a:cs typeface="Open Sans" panose="020B0606030504020204" pitchFamily="34" charset="0"/>
                        </a:rPr>
                        <a:t>Develop policy settings that support expansion of and investment in water storage</a:t>
                      </a:r>
                    </a:p>
                    <a:p>
                      <a:pPr marL="180975" indent="-171450">
                        <a:lnSpc>
                          <a:spcPct val="120000"/>
                        </a:lnSpc>
                        <a:buFont typeface="Arial" panose="020B0604020202020204" pitchFamily="34" charset="0"/>
                        <a:buChar char="•"/>
                        <a:defRPr/>
                      </a:pPr>
                      <a:r>
                        <a:rPr kumimoji="0" lang="en-US" sz="900" b="0" i="0" u="none" strike="noStrike" kern="1200" cap="none" spc="0" normalizeH="0" baseline="0" noProof="0" dirty="0">
                          <a:ln>
                            <a:noFill/>
                          </a:ln>
                          <a:solidFill>
                            <a:srgbClr val="3C3C3B"/>
                          </a:solidFill>
                          <a:effectLst/>
                          <a:uLnTx/>
                          <a:uFillTx/>
                          <a:latin typeface="Open Sans" panose="020B0606030504020204" pitchFamily="34" charset="0"/>
                          <a:ea typeface="Open Sans" panose="020B0606030504020204" pitchFamily="34" charset="0"/>
                          <a:cs typeface="Open Sans" panose="020B0606030504020204" pitchFamily="34" charset="0"/>
                        </a:rPr>
                        <a:t>Ensure water consent timeframes give growers the certainty to invest and increase production, while improving environmental outcomes. </a:t>
                      </a:r>
                    </a:p>
                  </a:txBody>
                  <a:tcPr marL="72000" marR="72000" marT="36000" marB="5400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161441867"/>
                  </a:ext>
                </a:extLst>
              </a:tr>
            </a:tbl>
          </a:graphicData>
        </a:graphic>
      </p:graphicFrame>
      <p:graphicFrame>
        <p:nvGraphicFramePr>
          <p:cNvPr id="51" name="Table 50">
            <a:extLst>
              <a:ext uri="{FF2B5EF4-FFF2-40B4-BE49-F238E27FC236}">
                <a16:creationId xmlns:a16="http://schemas.microsoft.com/office/drawing/2014/main" id="{9867F149-CC83-426C-EAB9-1B9A6CAEE395}"/>
              </a:ext>
            </a:extLst>
          </p:cNvPr>
          <p:cNvGraphicFramePr>
            <a:graphicFrameLocks noGrp="1"/>
          </p:cNvGraphicFramePr>
          <p:nvPr>
            <p:extLst>
              <p:ext uri="{D42A27DB-BD31-4B8C-83A1-F6EECF244321}">
                <p14:modId xmlns:p14="http://schemas.microsoft.com/office/powerpoint/2010/main" val="539748302"/>
              </p:ext>
            </p:extLst>
          </p:nvPr>
        </p:nvGraphicFramePr>
        <p:xfrm>
          <a:off x="539752" y="7581704"/>
          <a:ext cx="3132136" cy="2296328"/>
        </p:xfrm>
        <a:graphic>
          <a:graphicData uri="http://schemas.openxmlformats.org/drawingml/2006/table">
            <a:tbl>
              <a:tblPr firstRow="1" bandRow="1">
                <a:tableStyleId>{5C22544A-7EE6-4342-B048-85BDC9FD1C3A}</a:tableStyleId>
              </a:tblPr>
              <a:tblGrid>
                <a:gridCol w="3132136">
                  <a:extLst>
                    <a:ext uri="{9D8B030D-6E8A-4147-A177-3AD203B41FA5}">
                      <a16:colId xmlns:a16="http://schemas.microsoft.com/office/drawing/2014/main" val="3075179138"/>
                    </a:ext>
                  </a:extLst>
                </a:gridCol>
              </a:tblGrid>
              <a:tr h="0">
                <a:tc>
                  <a:txBody>
                    <a:bodyPr/>
                    <a:lstStyle/>
                    <a:p>
                      <a:pPr marL="0" marR="0" lvl="0" indent="0" algn="l" defTabSz="1134136" rtl="0" eaLnBrk="1" fontAlgn="auto" latinLnBrk="0" hangingPunct="1">
                        <a:lnSpc>
                          <a:spcPct val="12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We request that Governments:</a:t>
                      </a:r>
                    </a:p>
                  </a:txBody>
                  <a:tcPr marL="72000" marR="72000" marT="36000" marB="5400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75224172"/>
                  </a:ext>
                </a:extLst>
              </a:tr>
              <a:tr h="370840">
                <a:tc>
                  <a:txBody>
                    <a:bodyPr/>
                    <a:lstStyle/>
                    <a:p>
                      <a:pPr marL="180975" marR="0" lvl="0" indent="-171450" algn="l" defTabSz="876041"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3C3C3B"/>
                          </a:solidFill>
                          <a:effectLst/>
                          <a:uLnTx/>
                          <a:uFillTx/>
                          <a:latin typeface="Open Sans" panose="020B0606030504020204" pitchFamily="34" charset="0"/>
                          <a:ea typeface="Open Sans" panose="020B0606030504020204" pitchFamily="34" charset="0"/>
                          <a:cs typeface="Open Sans" panose="020B0606030504020204" pitchFamily="34" charset="0"/>
                        </a:rPr>
                        <a:t>Lower tariffs and negotiate swift access to new export markets to increase exports in line with industry and Government aspirations</a:t>
                      </a:r>
                    </a:p>
                    <a:p>
                      <a:pPr marL="180975" marR="0" lvl="0" indent="-171450" algn="l" defTabSz="876041"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3C3C3B"/>
                          </a:solidFill>
                          <a:effectLst/>
                          <a:uLnTx/>
                          <a:uFillTx/>
                          <a:latin typeface="Open Sans" panose="020B0606030504020204" pitchFamily="34" charset="0"/>
                          <a:ea typeface="Open Sans" panose="020B0606030504020204" pitchFamily="34" charset="0"/>
                          <a:cs typeface="Open Sans" panose="020B0606030504020204" pitchFamily="34" charset="0"/>
                        </a:rPr>
                        <a:t>Make the sustainable and profitable growing of </a:t>
                      </a:r>
                      <a:br>
                        <a:rPr kumimoji="0" lang="en-US" sz="900" b="0" i="0" u="none" strike="noStrike" kern="1200" cap="none" spc="0" normalizeH="0" baseline="0" noProof="0" dirty="0">
                          <a:ln>
                            <a:noFill/>
                          </a:ln>
                          <a:solidFill>
                            <a:srgbClr val="3C3C3B"/>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900" b="0" i="0" u="none" strike="noStrike" kern="1200" cap="none" spc="0" normalizeH="0" baseline="0" noProof="0" dirty="0">
                          <a:ln>
                            <a:noFill/>
                          </a:ln>
                          <a:solidFill>
                            <a:srgbClr val="3C3C3B"/>
                          </a:solidFill>
                          <a:effectLst/>
                          <a:uLnTx/>
                          <a:uFillTx/>
                          <a:latin typeface="Open Sans" panose="020B0606030504020204" pitchFamily="34" charset="0"/>
                          <a:ea typeface="Open Sans" panose="020B0606030504020204" pitchFamily="34" charset="0"/>
                          <a:cs typeface="Open Sans" panose="020B0606030504020204" pitchFamily="34" charset="0"/>
                        </a:rPr>
                        <a:t>fruit and vegetables a national outcome, so it is </a:t>
                      </a:r>
                      <a:r>
                        <a:rPr kumimoji="0" lang="en-US" sz="900" b="0" i="0" u="none" strike="noStrike" kern="1200" cap="none" spc="0" normalizeH="0" baseline="0" noProof="0" dirty="0" err="1">
                          <a:ln>
                            <a:noFill/>
                          </a:ln>
                          <a:solidFill>
                            <a:srgbClr val="3C3C3B"/>
                          </a:solidFill>
                          <a:effectLst/>
                          <a:uLnTx/>
                          <a:uFillTx/>
                          <a:latin typeface="Open Sans" panose="020B0606030504020204" pitchFamily="34" charset="0"/>
                          <a:ea typeface="Open Sans" panose="020B0606030504020204" pitchFamily="34" charset="0"/>
                          <a:cs typeface="Open Sans" panose="020B0606030504020204" pitchFamily="34" charset="0"/>
                        </a:rPr>
                        <a:t>prioritised</a:t>
                      </a:r>
                      <a:r>
                        <a:rPr kumimoji="0" lang="en-US" sz="900" b="0" i="0" u="none" strike="noStrike" kern="1200" cap="none" spc="0" normalizeH="0" baseline="0" noProof="0" dirty="0">
                          <a:ln>
                            <a:noFill/>
                          </a:ln>
                          <a:solidFill>
                            <a:srgbClr val="3C3C3B"/>
                          </a:solidFill>
                          <a:effectLst/>
                          <a:uLnTx/>
                          <a:uFillTx/>
                          <a:latin typeface="Open Sans" panose="020B0606030504020204" pitchFamily="34" charset="0"/>
                          <a:ea typeface="Open Sans" panose="020B0606030504020204" pitchFamily="34" charset="0"/>
                          <a:cs typeface="Open Sans" panose="020B0606030504020204" pitchFamily="34" charset="0"/>
                        </a:rPr>
                        <a:t> in the National Planning Framework </a:t>
                      </a:r>
                      <a:br>
                        <a:rPr kumimoji="0" lang="en-US" sz="900" b="0" i="0" u="none" strike="noStrike" kern="1200" cap="none" spc="0" normalizeH="0" baseline="0" noProof="0" dirty="0">
                          <a:ln>
                            <a:noFill/>
                          </a:ln>
                          <a:solidFill>
                            <a:srgbClr val="3C3C3B"/>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900" b="0" i="0" u="none" strike="noStrike" kern="1200" cap="none" spc="0" normalizeH="0" baseline="0" noProof="0" dirty="0">
                          <a:ln>
                            <a:noFill/>
                          </a:ln>
                          <a:solidFill>
                            <a:srgbClr val="3C3C3B"/>
                          </a:solidFill>
                          <a:effectLst/>
                          <a:uLnTx/>
                          <a:uFillTx/>
                          <a:latin typeface="Open Sans" panose="020B0606030504020204" pitchFamily="34" charset="0"/>
                          <a:ea typeface="Open Sans" panose="020B0606030504020204" pitchFamily="34" charset="0"/>
                          <a:cs typeface="Open Sans" panose="020B0606030504020204" pitchFamily="34" charset="0"/>
                        </a:rPr>
                        <a:t>and Natural and Built Environment Act, and </a:t>
                      </a:r>
                      <a:br>
                        <a:rPr kumimoji="0" lang="en-US" sz="900" b="0" i="0" u="none" strike="noStrike" kern="1200" cap="none" spc="0" normalizeH="0" baseline="0" noProof="0" dirty="0">
                          <a:ln>
                            <a:noFill/>
                          </a:ln>
                          <a:solidFill>
                            <a:srgbClr val="3C3C3B"/>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900" b="0" i="0" u="none" strike="noStrike" kern="1200" cap="none" spc="0" normalizeH="0" baseline="0" noProof="0" dirty="0">
                          <a:ln>
                            <a:noFill/>
                          </a:ln>
                          <a:solidFill>
                            <a:srgbClr val="3C3C3B"/>
                          </a:solidFill>
                          <a:effectLst/>
                          <a:uLnTx/>
                          <a:uFillTx/>
                          <a:latin typeface="Open Sans" panose="020B0606030504020204" pitchFamily="34" charset="0"/>
                          <a:ea typeface="Open Sans" panose="020B0606030504020204" pitchFamily="34" charset="0"/>
                          <a:cs typeface="Open Sans" panose="020B0606030504020204" pitchFamily="34" charset="0"/>
                        </a:rPr>
                        <a:t>reflected in regional planning</a:t>
                      </a:r>
                    </a:p>
                    <a:p>
                      <a:pPr marL="180975" marR="0" lvl="0" indent="-171450" algn="l" defTabSz="876041"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3C3C3B"/>
                          </a:solidFill>
                          <a:effectLst/>
                          <a:uLnTx/>
                          <a:uFillTx/>
                          <a:latin typeface="Open Sans" panose="020B0606030504020204" pitchFamily="34" charset="0"/>
                          <a:ea typeface="Open Sans" panose="020B0606030504020204" pitchFamily="34" charset="0"/>
                          <a:cs typeface="Open Sans" panose="020B0606030504020204" pitchFamily="34" charset="0"/>
                        </a:rPr>
                        <a:t>Develop a National Policy Statement for </a:t>
                      </a:r>
                      <a:br>
                        <a:rPr kumimoji="0" lang="en-US" sz="900" b="0" i="0" u="none" strike="noStrike" kern="1200" cap="none" spc="0" normalizeH="0" baseline="0" noProof="0" dirty="0">
                          <a:ln>
                            <a:noFill/>
                          </a:ln>
                          <a:solidFill>
                            <a:srgbClr val="3C3C3B"/>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900" b="0" i="0" u="none" strike="noStrike" kern="1200" cap="none" spc="0" normalizeH="0" baseline="0" noProof="0" dirty="0">
                          <a:ln>
                            <a:noFill/>
                          </a:ln>
                          <a:solidFill>
                            <a:srgbClr val="3C3C3B"/>
                          </a:solidFill>
                          <a:effectLst/>
                          <a:uLnTx/>
                          <a:uFillTx/>
                          <a:latin typeface="Open Sans" panose="020B0606030504020204" pitchFamily="34" charset="0"/>
                          <a:ea typeface="Open Sans" panose="020B0606030504020204" pitchFamily="34" charset="0"/>
                          <a:cs typeface="Open Sans" panose="020B0606030504020204" pitchFamily="34" charset="0"/>
                        </a:rPr>
                        <a:t>Vegetables to make sure policies affecting </a:t>
                      </a:r>
                      <a:br>
                        <a:rPr kumimoji="0" lang="en-US" sz="900" b="0" i="0" u="none" strike="noStrike" kern="1200" cap="none" spc="0" normalizeH="0" baseline="0" noProof="0" dirty="0">
                          <a:ln>
                            <a:noFill/>
                          </a:ln>
                          <a:solidFill>
                            <a:srgbClr val="3C3C3B"/>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900" b="0" i="0" u="none" strike="noStrike" kern="1200" cap="none" spc="0" normalizeH="0" baseline="0" noProof="0" dirty="0">
                          <a:ln>
                            <a:noFill/>
                          </a:ln>
                          <a:solidFill>
                            <a:srgbClr val="3C3C3B"/>
                          </a:solidFill>
                          <a:effectLst/>
                          <a:uLnTx/>
                          <a:uFillTx/>
                          <a:latin typeface="Open Sans" panose="020B0606030504020204" pitchFamily="34" charset="0"/>
                          <a:ea typeface="Open Sans" panose="020B0606030504020204" pitchFamily="34" charset="0"/>
                          <a:cs typeface="Open Sans" panose="020B0606030504020204" pitchFamily="34" charset="0"/>
                        </a:rPr>
                        <a:t>vegetable production are consistent and </a:t>
                      </a:r>
                      <a:br>
                        <a:rPr kumimoji="0" lang="en-US" sz="900" b="0" i="0" u="none" strike="noStrike" kern="1200" cap="none" spc="0" normalizeH="0" baseline="0" noProof="0" dirty="0">
                          <a:ln>
                            <a:noFill/>
                          </a:ln>
                          <a:solidFill>
                            <a:srgbClr val="3C3C3B"/>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900" b="0" i="0" u="none" strike="noStrike" kern="1200" cap="none" spc="0" normalizeH="0" baseline="0" noProof="0" dirty="0">
                          <a:ln>
                            <a:noFill/>
                          </a:ln>
                          <a:solidFill>
                            <a:srgbClr val="3C3C3B"/>
                          </a:solidFill>
                          <a:effectLst/>
                          <a:uLnTx/>
                          <a:uFillTx/>
                          <a:latin typeface="Open Sans" panose="020B0606030504020204" pitchFamily="34" charset="0"/>
                          <a:ea typeface="Open Sans" panose="020B0606030504020204" pitchFamily="34" charset="0"/>
                          <a:cs typeface="Open Sans" panose="020B0606030504020204" pitchFamily="34" charset="0"/>
                        </a:rPr>
                        <a:t>workable across the whole country. </a:t>
                      </a:r>
                    </a:p>
                  </a:txBody>
                  <a:tcPr marL="72000" marR="72000" marT="36000" marB="5400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161441867"/>
                  </a:ext>
                </a:extLst>
              </a:tr>
            </a:tbl>
          </a:graphicData>
        </a:graphic>
      </p:graphicFrame>
      <p:graphicFrame>
        <p:nvGraphicFramePr>
          <p:cNvPr id="52" name="Table 51">
            <a:extLst>
              <a:ext uri="{FF2B5EF4-FFF2-40B4-BE49-F238E27FC236}">
                <a16:creationId xmlns:a16="http://schemas.microsoft.com/office/drawing/2014/main" id="{589494E5-2D4E-1782-7534-E0CA1C7082CC}"/>
              </a:ext>
            </a:extLst>
          </p:cNvPr>
          <p:cNvGraphicFramePr>
            <a:graphicFrameLocks noGrp="1"/>
          </p:cNvGraphicFramePr>
          <p:nvPr>
            <p:extLst>
              <p:ext uri="{D42A27DB-BD31-4B8C-83A1-F6EECF244321}">
                <p14:modId xmlns:p14="http://schemas.microsoft.com/office/powerpoint/2010/main" val="3188174723"/>
              </p:ext>
            </p:extLst>
          </p:nvPr>
        </p:nvGraphicFramePr>
        <p:xfrm>
          <a:off x="3906545" y="7405592"/>
          <a:ext cx="3132136" cy="2460920"/>
        </p:xfrm>
        <a:graphic>
          <a:graphicData uri="http://schemas.openxmlformats.org/drawingml/2006/table">
            <a:tbl>
              <a:tblPr firstRow="1" bandRow="1">
                <a:tableStyleId>{5C22544A-7EE6-4342-B048-85BDC9FD1C3A}</a:tableStyleId>
              </a:tblPr>
              <a:tblGrid>
                <a:gridCol w="3132136">
                  <a:extLst>
                    <a:ext uri="{9D8B030D-6E8A-4147-A177-3AD203B41FA5}">
                      <a16:colId xmlns:a16="http://schemas.microsoft.com/office/drawing/2014/main" val="3075179138"/>
                    </a:ext>
                  </a:extLst>
                </a:gridCol>
              </a:tblGrid>
              <a:tr h="0">
                <a:tc>
                  <a:txBody>
                    <a:bodyPr/>
                    <a:lstStyle/>
                    <a:p>
                      <a:pPr marL="0" marR="0" lvl="0" indent="0" algn="l" defTabSz="1134136" rtl="0" eaLnBrk="1" fontAlgn="auto" latinLnBrk="0" hangingPunct="1">
                        <a:lnSpc>
                          <a:spcPct val="12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We request that Governments:</a:t>
                      </a:r>
                    </a:p>
                  </a:txBody>
                  <a:tcPr marL="72000" marR="72000" marT="36000" marB="5400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75224172"/>
                  </a:ext>
                </a:extLst>
              </a:tr>
              <a:tr h="370840">
                <a:tc>
                  <a:txBody>
                    <a:bodyPr/>
                    <a:lstStyle/>
                    <a:p>
                      <a:pPr marL="180975" marR="0" lvl="0" indent="-171450" algn="l" defTabSz="876041"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3C3C3B"/>
                          </a:solidFill>
                          <a:effectLst/>
                          <a:uLnTx/>
                          <a:uFillTx/>
                          <a:latin typeface="Open Sans" panose="020B0606030504020204" pitchFamily="34" charset="0"/>
                          <a:ea typeface="Open Sans" panose="020B0606030504020204" pitchFamily="34" charset="0"/>
                          <a:cs typeface="Open Sans" panose="020B0606030504020204" pitchFamily="34" charset="0"/>
                        </a:rPr>
                        <a:t>Remove current legislative barriers to businesses employing and rewarding people, for example, Fair Pay Agreements</a:t>
                      </a:r>
                    </a:p>
                    <a:p>
                      <a:pPr marL="180975" marR="0" lvl="0" indent="-171450" algn="l" defTabSz="876041"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3C3C3B"/>
                          </a:solidFill>
                          <a:effectLst/>
                          <a:uLnTx/>
                          <a:uFillTx/>
                          <a:latin typeface="Open Sans" panose="020B0606030504020204" pitchFamily="34" charset="0"/>
                          <a:ea typeface="Open Sans" panose="020B0606030504020204" pitchFamily="34" charset="0"/>
                          <a:cs typeface="Open Sans" panose="020B0606030504020204" pitchFamily="34" charset="0"/>
                        </a:rPr>
                        <a:t>Ensure the </a:t>
                      </a:r>
                      <a:r>
                        <a:rPr kumimoji="0" lang="en-US" sz="900" b="0" i="0" u="none" strike="noStrike" kern="1200" cap="none" spc="0" normalizeH="0" baseline="0" noProof="0" dirty="0" err="1">
                          <a:ln>
                            <a:noFill/>
                          </a:ln>
                          <a:solidFill>
                            <a:srgbClr val="3C3C3B"/>
                          </a:solidFill>
                          <a:effectLst/>
                          <a:uLnTx/>
                          <a:uFillTx/>
                          <a:latin typeface="Open Sans" panose="020B0606030504020204" pitchFamily="34" charset="0"/>
                          <a:ea typeface="Open Sans" panose="020B0606030504020204" pitchFamily="34" charset="0"/>
                          <a:cs typeface="Open Sans" panose="020B0606030504020204" pitchFamily="34" charset="0"/>
                        </a:rPr>
                        <a:t>Recognised</a:t>
                      </a:r>
                      <a:r>
                        <a:rPr kumimoji="0" lang="en-US" sz="900" b="0" i="0" u="none" strike="noStrike" kern="1200" cap="none" spc="0" normalizeH="0" baseline="0" noProof="0" dirty="0">
                          <a:ln>
                            <a:noFill/>
                          </a:ln>
                          <a:solidFill>
                            <a:srgbClr val="3C3C3B"/>
                          </a:solidFill>
                          <a:effectLst/>
                          <a:uLnTx/>
                          <a:uFillTx/>
                          <a:latin typeface="Open Sans" panose="020B0606030504020204" pitchFamily="34" charset="0"/>
                          <a:ea typeface="Open Sans" panose="020B0606030504020204" pitchFamily="34" charset="0"/>
                          <a:cs typeface="Open Sans" panose="020B0606030504020204" pitchFamily="34" charset="0"/>
                        </a:rPr>
                        <a:t> Seasonal Employer (RSE) scheme is sustainable for both the Pacific and horticulture industry, building on the success of </a:t>
                      </a:r>
                      <a:br>
                        <a:rPr kumimoji="0" lang="en-US" sz="900" b="0" i="0" u="none" strike="noStrike" kern="1200" cap="none" spc="0" normalizeH="0" baseline="0" noProof="0" dirty="0">
                          <a:ln>
                            <a:noFill/>
                          </a:ln>
                          <a:solidFill>
                            <a:srgbClr val="3C3C3B"/>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900" b="0" i="0" u="none" strike="noStrike" kern="1200" cap="none" spc="0" normalizeH="0" baseline="0" noProof="0" dirty="0">
                          <a:ln>
                            <a:noFill/>
                          </a:ln>
                          <a:solidFill>
                            <a:srgbClr val="3C3C3B"/>
                          </a:solidFill>
                          <a:effectLst/>
                          <a:uLnTx/>
                          <a:uFillTx/>
                          <a:latin typeface="Open Sans" panose="020B0606030504020204" pitchFamily="34" charset="0"/>
                          <a:ea typeface="Open Sans" panose="020B0606030504020204" pitchFamily="34" charset="0"/>
                          <a:cs typeface="Open Sans" panose="020B0606030504020204" pitchFamily="34" charset="0"/>
                        </a:rPr>
                        <a:t>the past 16 years</a:t>
                      </a:r>
                    </a:p>
                    <a:p>
                      <a:pPr marL="180975" marR="0" lvl="0" indent="-171450" algn="l" defTabSz="876041"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3C3C3B"/>
                          </a:solidFill>
                          <a:effectLst/>
                          <a:uLnTx/>
                          <a:uFillTx/>
                          <a:latin typeface="Open Sans" panose="020B0606030504020204" pitchFamily="34" charset="0"/>
                          <a:ea typeface="Open Sans" panose="020B0606030504020204" pitchFamily="34" charset="0"/>
                          <a:cs typeface="Open Sans" panose="020B0606030504020204" pitchFamily="34" charset="0"/>
                        </a:rPr>
                        <a:t>Immigration policies and processes must be changed to make it more attractive for people </a:t>
                      </a:r>
                      <a:br>
                        <a:rPr kumimoji="0" lang="en-US" sz="900" b="0" i="0" u="none" strike="noStrike" kern="1200" cap="none" spc="0" normalizeH="0" baseline="0" noProof="0" dirty="0">
                          <a:ln>
                            <a:noFill/>
                          </a:ln>
                          <a:solidFill>
                            <a:srgbClr val="3C3C3B"/>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900" b="0" i="0" u="none" strike="noStrike" kern="1200" cap="none" spc="0" normalizeH="0" baseline="0" noProof="0" dirty="0">
                          <a:ln>
                            <a:noFill/>
                          </a:ln>
                          <a:solidFill>
                            <a:srgbClr val="3C3C3B"/>
                          </a:solidFill>
                          <a:effectLst/>
                          <a:uLnTx/>
                          <a:uFillTx/>
                          <a:latin typeface="Open Sans" panose="020B0606030504020204" pitchFamily="34" charset="0"/>
                          <a:ea typeface="Open Sans" panose="020B0606030504020204" pitchFamily="34" charset="0"/>
                          <a:cs typeface="Open Sans" panose="020B0606030504020204" pitchFamily="34" charset="0"/>
                        </a:rPr>
                        <a:t>to come and work in New Zealand</a:t>
                      </a:r>
                    </a:p>
                    <a:p>
                      <a:pPr marL="180975" marR="0" lvl="0" indent="-171450" algn="l" defTabSz="876041"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900" b="0" i="0" u="none" strike="noStrike" kern="1200" cap="none" spc="-10" normalizeH="0" noProof="0" dirty="0">
                          <a:ln>
                            <a:noFill/>
                          </a:ln>
                          <a:solidFill>
                            <a:srgbClr val="3C3C3B"/>
                          </a:solidFill>
                          <a:effectLst/>
                          <a:uLnTx/>
                          <a:uFillTx/>
                          <a:latin typeface="Open Sans" panose="020B0606030504020204" pitchFamily="34" charset="0"/>
                          <a:ea typeface="Open Sans" panose="020B0606030504020204" pitchFamily="34" charset="0"/>
                          <a:cs typeface="Open Sans" panose="020B0606030504020204" pitchFamily="34" charset="0"/>
                        </a:rPr>
                        <a:t>Vocational training schemes must reflect horticulture’s complexity and grow a much larger base of people with the skills to drive the industry forward.  </a:t>
                      </a:r>
                    </a:p>
                  </a:txBody>
                  <a:tcPr marL="72000" marR="72000" marT="36000" marB="5400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161441867"/>
                  </a:ext>
                </a:extLst>
              </a:tr>
            </a:tbl>
          </a:graphicData>
        </a:graphic>
      </p:graphicFrame>
      <p:graphicFrame>
        <p:nvGraphicFramePr>
          <p:cNvPr id="53" name="Table 52">
            <a:extLst>
              <a:ext uri="{FF2B5EF4-FFF2-40B4-BE49-F238E27FC236}">
                <a16:creationId xmlns:a16="http://schemas.microsoft.com/office/drawing/2014/main" id="{210761C9-F38E-1DE0-54ED-32F9DCF7F3F2}"/>
              </a:ext>
            </a:extLst>
          </p:cNvPr>
          <p:cNvGraphicFramePr>
            <a:graphicFrameLocks noGrp="1"/>
          </p:cNvGraphicFramePr>
          <p:nvPr>
            <p:extLst>
              <p:ext uri="{D42A27DB-BD31-4B8C-83A1-F6EECF244321}">
                <p14:modId xmlns:p14="http://schemas.microsoft.com/office/powerpoint/2010/main" val="2095825749"/>
              </p:ext>
            </p:extLst>
          </p:nvPr>
        </p:nvGraphicFramePr>
        <p:xfrm>
          <a:off x="3886579" y="2510314"/>
          <a:ext cx="3132136" cy="2954696"/>
        </p:xfrm>
        <a:graphic>
          <a:graphicData uri="http://schemas.openxmlformats.org/drawingml/2006/table">
            <a:tbl>
              <a:tblPr firstRow="1" bandRow="1">
                <a:tableStyleId>{5C22544A-7EE6-4342-B048-85BDC9FD1C3A}</a:tableStyleId>
              </a:tblPr>
              <a:tblGrid>
                <a:gridCol w="3132136">
                  <a:extLst>
                    <a:ext uri="{9D8B030D-6E8A-4147-A177-3AD203B41FA5}">
                      <a16:colId xmlns:a16="http://schemas.microsoft.com/office/drawing/2014/main" val="3075179138"/>
                    </a:ext>
                  </a:extLst>
                </a:gridCol>
              </a:tblGrid>
              <a:tr h="0">
                <a:tc>
                  <a:txBody>
                    <a:bodyPr/>
                    <a:lstStyle/>
                    <a:p>
                      <a:pPr marL="0" marR="0" lvl="0" indent="0" algn="l" defTabSz="1134136" rtl="0" eaLnBrk="1" fontAlgn="auto" latinLnBrk="0" hangingPunct="1">
                        <a:lnSpc>
                          <a:spcPct val="12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We request that Governments:</a:t>
                      </a:r>
                    </a:p>
                  </a:txBody>
                  <a:tcPr marL="72000" marR="72000" marT="36000" marB="5400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75224172"/>
                  </a:ext>
                </a:extLst>
              </a:tr>
              <a:tr h="370840">
                <a:tc>
                  <a:txBody>
                    <a:bodyPr/>
                    <a:lstStyle/>
                    <a:p>
                      <a:pPr marL="180975" marR="0" lvl="0" indent="-171450" algn="l" defTabSz="876041"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err="1">
                          <a:ln>
                            <a:noFill/>
                          </a:ln>
                          <a:solidFill>
                            <a:srgbClr val="3C3C3B"/>
                          </a:solidFill>
                          <a:effectLst/>
                          <a:uLnTx/>
                          <a:uFillTx/>
                          <a:latin typeface="Open Sans" panose="020B0606030504020204" pitchFamily="34" charset="0"/>
                          <a:ea typeface="Open Sans" panose="020B0606030504020204" pitchFamily="34" charset="0"/>
                          <a:cs typeface="Open Sans" panose="020B0606030504020204" pitchFamily="34" charset="0"/>
                        </a:rPr>
                        <a:t>Recognise</a:t>
                      </a:r>
                      <a:r>
                        <a:rPr kumimoji="0" lang="en-US" sz="900" b="0" i="0" u="none" strike="noStrike" kern="1200" cap="none" spc="0" normalizeH="0" baseline="0" noProof="0" dirty="0">
                          <a:ln>
                            <a:noFill/>
                          </a:ln>
                          <a:solidFill>
                            <a:srgbClr val="3C3C3B"/>
                          </a:solidFill>
                          <a:effectLst/>
                          <a:uLnTx/>
                          <a:uFillTx/>
                          <a:latin typeface="Open Sans" panose="020B0606030504020204" pitchFamily="34" charset="0"/>
                          <a:ea typeface="Open Sans" panose="020B0606030504020204" pitchFamily="34" charset="0"/>
                          <a:cs typeface="Open Sans" panose="020B0606030504020204" pitchFamily="34" charset="0"/>
                        </a:rPr>
                        <a:t> the GAP certification framework in place of the proposed Freshwater Farm Plans and for biodiversity planning to streamline processes </a:t>
                      </a:r>
                      <a:br>
                        <a:rPr kumimoji="0" lang="en-US" sz="900" b="0" i="0" u="none" strike="noStrike" kern="1200" cap="none" spc="0" normalizeH="0" baseline="0" noProof="0" dirty="0">
                          <a:ln>
                            <a:noFill/>
                          </a:ln>
                          <a:solidFill>
                            <a:srgbClr val="3C3C3B"/>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900" b="0" i="0" u="none" strike="noStrike" kern="1200" cap="none" spc="0" normalizeH="0" baseline="0" noProof="0" dirty="0">
                          <a:ln>
                            <a:noFill/>
                          </a:ln>
                          <a:solidFill>
                            <a:srgbClr val="3C3C3B"/>
                          </a:solidFill>
                          <a:effectLst/>
                          <a:uLnTx/>
                          <a:uFillTx/>
                          <a:latin typeface="Open Sans" panose="020B0606030504020204" pitchFamily="34" charset="0"/>
                          <a:ea typeface="Open Sans" panose="020B0606030504020204" pitchFamily="34" charset="0"/>
                          <a:cs typeface="Open Sans" panose="020B0606030504020204" pitchFamily="34" charset="0"/>
                        </a:rPr>
                        <a:t>and avoid duplication in assurance </a:t>
                      </a:r>
                      <a:r>
                        <a:rPr kumimoji="0" lang="en-US" sz="900" b="0" i="0" u="none" strike="noStrike" kern="1200" cap="none" spc="0" normalizeH="0" baseline="0" noProof="0" dirty="0" err="1">
                          <a:ln>
                            <a:noFill/>
                          </a:ln>
                          <a:solidFill>
                            <a:srgbClr val="3C3C3B"/>
                          </a:solidFill>
                          <a:effectLst/>
                          <a:uLnTx/>
                          <a:uFillTx/>
                          <a:latin typeface="Open Sans" panose="020B0606030504020204" pitchFamily="34" charset="0"/>
                          <a:ea typeface="Open Sans" panose="020B0606030504020204" pitchFamily="34" charset="0"/>
                          <a:cs typeface="Open Sans" panose="020B0606030504020204" pitchFamily="34" charset="0"/>
                        </a:rPr>
                        <a:t>programmes</a:t>
                      </a:r>
                      <a:endParaRPr kumimoji="0" lang="en-US" sz="900" b="0" i="0" u="none" strike="noStrike" kern="1200" cap="none" spc="0" normalizeH="0" baseline="0" noProof="0" dirty="0">
                        <a:ln>
                          <a:noFill/>
                        </a:ln>
                        <a:solidFill>
                          <a:srgbClr val="3C3C3B"/>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180975" marR="0" lvl="0" indent="-171450" algn="l" defTabSz="876041"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3C3C3B"/>
                          </a:solidFill>
                          <a:effectLst/>
                          <a:uLnTx/>
                          <a:uFillTx/>
                          <a:latin typeface="Open Sans" panose="020B0606030504020204" pitchFamily="34" charset="0"/>
                          <a:ea typeface="Open Sans" panose="020B0606030504020204" pitchFamily="34" charset="0"/>
                          <a:cs typeface="Open Sans" panose="020B0606030504020204" pitchFamily="34" charset="0"/>
                        </a:rPr>
                        <a:t>Increase Government funding for applied horticulture R&amp;D, particularly in the areas of </a:t>
                      </a:r>
                      <a:br>
                        <a:rPr kumimoji="0" lang="en-US" sz="900" b="0" i="0" u="none" strike="noStrike" kern="1200" cap="none" spc="0" normalizeH="0" baseline="0" noProof="0" dirty="0">
                          <a:ln>
                            <a:noFill/>
                          </a:ln>
                          <a:solidFill>
                            <a:srgbClr val="3C3C3B"/>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900" b="0" i="0" u="none" strike="noStrike" kern="1200" cap="none" spc="0" normalizeH="0" baseline="0" noProof="0" dirty="0">
                          <a:ln>
                            <a:noFill/>
                          </a:ln>
                          <a:solidFill>
                            <a:srgbClr val="3C3C3B"/>
                          </a:solidFill>
                          <a:effectLst/>
                          <a:uLnTx/>
                          <a:uFillTx/>
                          <a:latin typeface="Open Sans" panose="020B0606030504020204" pitchFamily="34" charset="0"/>
                          <a:ea typeface="Open Sans" panose="020B0606030504020204" pitchFamily="34" charset="0"/>
                          <a:cs typeface="Open Sans" panose="020B0606030504020204" pitchFamily="34" charset="0"/>
                        </a:rPr>
                        <a:t>crop protection, robotics, advanced breeding </a:t>
                      </a:r>
                      <a:br>
                        <a:rPr kumimoji="0" lang="en-US" sz="900" b="0" i="0" u="none" strike="noStrike" kern="1200" cap="none" spc="0" normalizeH="0" baseline="0" noProof="0" dirty="0">
                          <a:ln>
                            <a:noFill/>
                          </a:ln>
                          <a:solidFill>
                            <a:srgbClr val="3C3C3B"/>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900" b="0" i="0" u="none" strike="noStrike" kern="1200" cap="none" spc="0" normalizeH="0" baseline="0" noProof="0" dirty="0">
                          <a:ln>
                            <a:noFill/>
                          </a:ln>
                          <a:solidFill>
                            <a:srgbClr val="3C3C3B"/>
                          </a:solidFill>
                          <a:effectLst/>
                          <a:uLnTx/>
                          <a:uFillTx/>
                          <a:latin typeface="Open Sans" panose="020B0606030504020204" pitchFamily="34" charset="0"/>
                          <a:ea typeface="Open Sans" panose="020B0606030504020204" pitchFamily="34" charset="0"/>
                          <a:cs typeface="Open Sans" panose="020B0606030504020204" pitchFamily="34" charset="0"/>
                        </a:rPr>
                        <a:t>and digital technologies</a:t>
                      </a:r>
                    </a:p>
                    <a:p>
                      <a:pPr marL="180975" marR="0" lvl="0" indent="-171450" algn="l" defTabSz="876041"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3C3C3B"/>
                          </a:solidFill>
                          <a:effectLst/>
                          <a:uLnTx/>
                          <a:uFillTx/>
                          <a:latin typeface="Open Sans" panose="020B0606030504020204" pitchFamily="34" charset="0"/>
                          <a:ea typeface="Open Sans" panose="020B0606030504020204" pitchFamily="34" charset="0"/>
                          <a:cs typeface="Open Sans" panose="020B0606030504020204" pitchFamily="34" charset="0"/>
                        </a:rPr>
                        <a:t>Remove regulatory barriers to the adoption of new technologies and access to international markets</a:t>
                      </a:r>
                    </a:p>
                    <a:p>
                      <a:pPr marL="180975" marR="0" lvl="0" indent="-171450" algn="l" defTabSz="876041"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3C3C3B"/>
                          </a:solidFill>
                          <a:effectLst/>
                          <a:uLnTx/>
                          <a:uFillTx/>
                          <a:latin typeface="Open Sans" panose="020B0606030504020204" pitchFamily="34" charset="0"/>
                          <a:ea typeface="Open Sans" panose="020B0606030504020204" pitchFamily="34" charset="0"/>
                          <a:cs typeface="Open Sans" panose="020B0606030504020204" pitchFamily="34" charset="0"/>
                        </a:rPr>
                        <a:t>Speed up regulatory approval of new, more environmentally sustainable crop protection products, particularly when these products have already been approved for use in export markets</a:t>
                      </a:r>
                    </a:p>
                    <a:p>
                      <a:pPr marL="180975" marR="0" lvl="0" indent="-171450" algn="l" defTabSz="876041"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3C3C3B"/>
                          </a:solidFill>
                          <a:effectLst/>
                          <a:uLnTx/>
                          <a:uFillTx/>
                          <a:latin typeface="Open Sans" panose="020B0606030504020204" pitchFamily="34" charset="0"/>
                          <a:ea typeface="Open Sans" panose="020B0606030504020204" pitchFamily="34" charset="0"/>
                          <a:cs typeface="Open Sans" panose="020B0606030504020204" pitchFamily="34" charset="0"/>
                        </a:rPr>
                        <a:t>Better resource all border entry points to protect horticulture from pest incursions. </a:t>
                      </a:r>
                    </a:p>
                  </a:txBody>
                  <a:tcPr marL="72000" marR="72000" marT="36000" marB="5400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161441867"/>
                  </a:ext>
                </a:extLst>
              </a:tr>
            </a:tbl>
          </a:graphicData>
        </a:graphic>
      </p:graphicFrame>
    </p:spTree>
    <p:extLst>
      <p:ext uri="{BB962C8B-B14F-4D97-AF65-F5344CB8AC3E}">
        <p14:creationId xmlns:p14="http://schemas.microsoft.com/office/powerpoint/2010/main" val="1979248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CC4E03-4DD8-A1BC-03EC-438DF78F1F2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flipH="1">
            <a:off x="2976879" y="0"/>
            <a:ext cx="4581899" cy="10691810"/>
          </a:xfrm>
          <a:prstGeom prst="rect">
            <a:avLst/>
          </a:prstGeom>
        </p:spPr>
      </p:pic>
      <p:sp>
        <p:nvSpPr>
          <p:cNvPr id="26" name="Picture 11">
            <a:extLst>
              <a:ext uri="{FF2B5EF4-FFF2-40B4-BE49-F238E27FC236}">
                <a16:creationId xmlns:a16="http://schemas.microsoft.com/office/drawing/2014/main" id="{47E56B27-A12B-B267-0CBC-21D514529682}"/>
              </a:ext>
            </a:extLst>
          </p:cNvPr>
          <p:cNvSpPr/>
          <p:nvPr/>
        </p:nvSpPr>
        <p:spPr>
          <a:xfrm>
            <a:off x="896" y="0"/>
            <a:ext cx="3460500" cy="10705788"/>
          </a:xfrm>
          <a:custGeom>
            <a:avLst/>
            <a:gdLst>
              <a:gd name="connsiteX0" fmla="*/ 0 w 3084580"/>
              <a:gd name="connsiteY0" fmla="*/ 10705788 h 10705787"/>
              <a:gd name="connsiteX1" fmla="*/ 2882365 w 3084580"/>
              <a:gd name="connsiteY1" fmla="*/ 10705788 h 10705787"/>
              <a:gd name="connsiteX2" fmla="*/ 3084435 w 3084580"/>
              <a:gd name="connsiteY2" fmla="*/ 5512483 h 10705787"/>
              <a:gd name="connsiteX3" fmla="*/ 2835342 w 3084580"/>
              <a:gd name="connsiteY3" fmla="*/ 0 h 10705787"/>
              <a:gd name="connsiteX4" fmla="*/ 0 w 3084580"/>
              <a:gd name="connsiteY4" fmla="*/ 0 h 10705787"/>
              <a:gd name="connsiteX5" fmla="*/ 0 w 3084580"/>
              <a:gd name="connsiteY5" fmla="*/ 10705788 h 10705787"/>
              <a:gd name="connsiteX0" fmla="*/ 365760 w 3450340"/>
              <a:gd name="connsiteY0" fmla="*/ 10705788 h 10705788"/>
              <a:gd name="connsiteX1" fmla="*/ 3248125 w 3450340"/>
              <a:gd name="connsiteY1" fmla="*/ 10705788 h 10705788"/>
              <a:gd name="connsiteX2" fmla="*/ 3450195 w 3450340"/>
              <a:gd name="connsiteY2" fmla="*/ 5512483 h 10705788"/>
              <a:gd name="connsiteX3" fmla="*/ 3201102 w 3450340"/>
              <a:gd name="connsiteY3" fmla="*/ 0 h 10705788"/>
              <a:gd name="connsiteX4" fmla="*/ 0 w 3450340"/>
              <a:gd name="connsiteY4" fmla="*/ 10160 h 10705788"/>
              <a:gd name="connsiteX5" fmla="*/ 365760 w 3450340"/>
              <a:gd name="connsiteY5" fmla="*/ 10705788 h 10705788"/>
              <a:gd name="connsiteX0" fmla="*/ 0 w 3460500"/>
              <a:gd name="connsiteY0" fmla="*/ 10705788 h 10705788"/>
              <a:gd name="connsiteX1" fmla="*/ 3258285 w 3460500"/>
              <a:gd name="connsiteY1" fmla="*/ 10705788 h 10705788"/>
              <a:gd name="connsiteX2" fmla="*/ 3460355 w 3460500"/>
              <a:gd name="connsiteY2" fmla="*/ 5512483 h 10705788"/>
              <a:gd name="connsiteX3" fmla="*/ 3211262 w 3460500"/>
              <a:gd name="connsiteY3" fmla="*/ 0 h 10705788"/>
              <a:gd name="connsiteX4" fmla="*/ 10160 w 3460500"/>
              <a:gd name="connsiteY4" fmla="*/ 10160 h 10705788"/>
              <a:gd name="connsiteX5" fmla="*/ 0 w 3460500"/>
              <a:gd name="connsiteY5" fmla="*/ 10705788 h 1070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0500" h="10705788">
                <a:moveTo>
                  <a:pt x="0" y="10705788"/>
                </a:moveTo>
                <a:lnTo>
                  <a:pt x="3258285" y="10705788"/>
                </a:lnTo>
                <a:cubicBezTo>
                  <a:pt x="3392999" y="9048863"/>
                  <a:pt x="3464168" y="7308013"/>
                  <a:pt x="3460355" y="5512483"/>
                </a:cubicBezTo>
                <a:cubicBezTo>
                  <a:pt x="3456543" y="3599963"/>
                  <a:pt x="3370123" y="1751024"/>
                  <a:pt x="3211262" y="0"/>
                </a:cubicBezTo>
                <a:lnTo>
                  <a:pt x="10160" y="10160"/>
                </a:lnTo>
                <a:cubicBezTo>
                  <a:pt x="6773" y="3575369"/>
                  <a:pt x="3387" y="7140579"/>
                  <a:pt x="0" y="10705788"/>
                </a:cubicBezTo>
                <a:close/>
              </a:path>
            </a:pathLst>
          </a:custGeom>
          <a:solidFill>
            <a:schemeClr val="tx1"/>
          </a:solidFill>
          <a:ln w="12700" cap="flat">
            <a:noFill/>
            <a:prstDash val="solid"/>
            <a:miter/>
          </a:ln>
        </p:spPr>
        <p:txBody>
          <a:bodyPr rtlCol="0" anchor="ctr"/>
          <a:lstStyle/>
          <a:p>
            <a:endParaRPr lang="en-US"/>
          </a:p>
        </p:txBody>
      </p:sp>
      <p:sp>
        <p:nvSpPr>
          <p:cNvPr id="2" name="Text Placeholder 1">
            <a:extLst>
              <a:ext uri="{FF2B5EF4-FFF2-40B4-BE49-F238E27FC236}">
                <a16:creationId xmlns:a16="http://schemas.microsoft.com/office/drawing/2014/main" id="{E52A92BF-11A9-242F-CBA5-ADC48E7755D9}"/>
              </a:ext>
            </a:extLst>
          </p:cNvPr>
          <p:cNvSpPr>
            <a:spLocks noGrp="1"/>
          </p:cNvSpPr>
          <p:nvPr>
            <p:ph type="body" sz="quarter" idx="10"/>
          </p:nvPr>
        </p:nvSpPr>
        <p:spPr>
          <a:xfrm>
            <a:off x="539751" y="1428907"/>
            <a:ext cx="2275878" cy="2018704"/>
          </a:xfrm>
        </p:spPr>
        <p:txBody>
          <a:bodyPr/>
          <a:lstStyle/>
          <a:p>
            <a:pPr lvl="3">
              <a:spcAft>
                <a:spcPts val="1200"/>
              </a:spcAft>
            </a:pPr>
            <a:r>
              <a:rPr lang="en-US" sz="1400" b="1" dirty="0" err="1">
                <a:solidFill>
                  <a:schemeClr val="accent2"/>
                </a:solidFill>
              </a:rPr>
              <a:t>Oranga</a:t>
            </a:r>
            <a:r>
              <a:rPr lang="en-US" sz="1400" b="1" dirty="0">
                <a:solidFill>
                  <a:schemeClr val="accent2"/>
                </a:solidFill>
              </a:rPr>
              <a:t> kai, </a:t>
            </a:r>
            <a:r>
              <a:rPr lang="en-US" sz="1400" b="1" dirty="0" err="1">
                <a:solidFill>
                  <a:schemeClr val="accent2"/>
                </a:solidFill>
              </a:rPr>
              <a:t>oranga</a:t>
            </a:r>
            <a:r>
              <a:rPr lang="en-US" sz="1400" b="1" dirty="0">
                <a:solidFill>
                  <a:schemeClr val="accent2"/>
                </a:solidFill>
              </a:rPr>
              <a:t> </a:t>
            </a:r>
            <a:r>
              <a:rPr lang="en-US" sz="1400" b="1" dirty="0" err="1">
                <a:solidFill>
                  <a:schemeClr val="accent2"/>
                </a:solidFill>
              </a:rPr>
              <a:t>tangata</a:t>
            </a:r>
            <a:r>
              <a:rPr lang="en-US" sz="1400" b="1" dirty="0">
                <a:solidFill>
                  <a:schemeClr val="accent2"/>
                </a:solidFill>
              </a:rPr>
              <a:t>, </a:t>
            </a:r>
            <a:r>
              <a:rPr lang="en-US" sz="1400" b="1" dirty="0" err="1">
                <a:solidFill>
                  <a:schemeClr val="accent2"/>
                </a:solidFill>
              </a:rPr>
              <a:t>haere</a:t>
            </a:r>
            <a:r>
              <a:rPr lang="en-US" sz="1400" b="1" dirty="0">
                <a:solidFill>
                  <a:schemeClr val="accent2"/>
                </a:solidFill>
              </a:rPr>
              <a:t> </a:t>
            </a:r>
            <a:r>
              <a:rPr lang="en-US" sz="1400" b="1" dirty="0" err="1">
                <a:solidFill>
                  <a:schemeClr val="accent2"/>
                </a:solidFill>
              </a:rPr>
              <a:t>ake</a:t>
            </a:r>
            <a:r>
              <a:rPr lang="en-US" sz="1400" b="1" dirty="0">
                <a:solidFill>
                  <a:schemeClr val="accent2"/>
                </a:solidFill>
              </a:rPr>
              <a:t> </a:t>
            </a:r>
            <a:r>
              <a:rPr lang="en-US" sz="1400" b="1" dirty="0" err="1">
                <a:solidFill>
                  <a:schemeClr val="accent2"/>
                </a:solidFill>
              </a:rPr>
              <a:t>nei</a:t>
            </a:r>
            <a:br>
              <a:rPr lang="en-US" sz="1400" b="1" dirty="0">
                <a:solidFill>
                  <a:schemeClr val="accent2"/>
                </a:solidFill>
              </a:rPr>
            </a:br>
            <a:r>
              <a:rPr lang="en-US" sz="1400" b="1" dirty="0">
                <a:solidFill>
                  <a:schemeClr val="accent2"/>
                </a:solidFill>
              </a:rPr>
              <a:t>Healthy food </a:t>
            </a:r>
            <a:br>
              <a:rPr lang="en-US" sz="1400" b="1" dirty="0">
                <a:solidFill>
                  <a:schemeClr val="accent2"/>
                </a:solidFill>
              </a:rPr>
            </a:br>
            <a:r>
              <a:rPr lang="en-US" sz="1400" b="1" dirty="0">
                <a:solidFill>
                  <a:schemeClr val="accent2"/>
                </a:solidFill>
              </a:rPr>
              <a:t>for all, forever</a:t>
            </a:r>
          </a:p>
          <a:p>
            <a:pPr lvl="3">
              <a:lnSpc>
                <a:spcPct val="120000"/>
              </a:lnSpc>
            </a:pPr>
            <a:r>
              <a:rPr lang="en-NZ" dirty="0">
                <a:solidFill>
                  <a:schemeClr val="accent2">
                    <a:lumMod val="20000"/>
                    <a:lumOff val="80000"/>
                  </a:schemeClr>
                </a:solidFill>
              </a:rPr>
              <a:t>Working with Government to develop policy and practices, we can create an enduring environment where growers thrive and New Zealand prospers.</a:t>
            </a:r>
            <a:r>
              <a:rPr lang="en-US" dirty="0">
                <a:solidFill>
                  <a:schemeClr val="accent2">
                    <a:lumMod val="20000"/>
                    <a:lumOff val="80000"/>
                  </a:schemeClr>
                </a:solidFill>
              </a:rPr>
              <a:t> </a:t>
            </a:r>
          </a:p>
          <a:p>
            <a:pPr lvl="3"/>
            <a:endParaRPr lang="en-US" dirty="0">
              <a:solidFill>
                <a:schemeClr val="accent2">
                  <a:lumMod val="20000"/>
                  <a:lumOff val="80000"/>
                </a:schemeClr>
              </a:solidFill>
            </a:endParaRPr>
          </a:p>
        </p:txBody>
      </p:sp>
      <p:sp>
        <p:nvSpPr>
          <p:cNvPr id="6" name="Text Placeholder 1">
            <a:extLst>
              <a:ext uri="{FF2B5EF4-FFF2-40B4-BE49-F238E27FC236}">
                <a16:creationId xmlns:a16="http://schemas.microsoft.com/office/drawing/2014/main" id="{AE0AA5C2-A7B6-E366-5754-2F451DB424D4}"/>
              </a:ext>
            </a:extLst>
          </p:cNvPr>
          <p:cNvSpPr txBox="1">
            <a:spLocks/>
          </p:cNvSpPr>
          <p:nvPr/>
        </p:nvSpPr>
        <p:spPr>
          <a:xfrm>
            <a:off x="540001" y="8008116"/>
            <a:ext cx="2437130" cy="1636659"/>
          </a:xfrm>
          <a:prstGeom prst="rect">
            <a:avLst/>
          </a:prstGeom>
        </p:spPr>
        <p:txBody>
          <a:bodyPr vert="horz" lIns="0" tIns="0" rIns="0" bIns="0" rtlCol="0">
            <a:noAutofit/>
          </a:bodyPr>
          <a:lstStyle>
            <a:lvl1pPr marL="9525" indent="0" algn="l" defTabSz="1134136" rtl="0" eaLnBrk="1" latinLnBrk="0" hangingPunct="1">
              <a:lnSpc>
                <a:spcPct val="120000"/>
              </a:lnSpc>
              <a:spcBef>
                <a:spcPts val="0"/>
              </a:spcBef>
              <a:spcAft>
                <a:spcPts val="600"/>
              </a:spcAft>
              <a:buFont typeface="Arial" panose="020B0604020202020204" pitchFamily="34" charset="0"/>
              <a:buNone/>
              <a:tabLst/>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9525" indent="0" algn="l" defTabSz="1134136" rtl="0" eaLnBrk="1" latinLnBrk="0" hangingPunct="1">
              <a:lnSpc>
                <a:spcPct val="100000"/>
              </a:lnSpc>
              <a:spcBef>
                <a:spcPts val="600"/>
              </a:spcBef>
              <a:spcAft>
                <a:spcPts val="600"/>
              </a:spcAft>
              <a:buFont typeface="Arial" panose="020B0604020202020204" pitchFamily="34" charset="0"/>
              <a:buNone/>
              <a:tabLst/>
              <a:defRPr sz="9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525" indent="0" algn="l" defTabSz="1134136" rtl="0" eaLnBrk="1" latinLnBrk="0" hangingPunct="1">
              <a:lnSpc>
                <a:spcPct val="100000"/>
              </a:lnSpc>
              <a:spcBef>
                <a:spcPts val="0"/>
              </a:spcBef>
              <a:spcAft>
                <a:spcPts val="600"/>
              </a:spcAft>
              <a:buFont typeface="Arial" panose="020B0604020202020204" pitchFamily="34" charset="0"/>
              <a:buNone/>
              <a:tabLst/>
              <a:defRPr sz="900" i="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9525" indent="0" algn="l" defTabSz="1134136" rtl="0" eaLnBrk="1" latinLnBrk="0" hangingPunct="1">
              <a:lnSpc>
                <a:spcPct val="100000"/>
              </a:lnSpc>
              <a:spcBef>
                <a:spcPts val="0"/>
              </a:spcBef>
              <a:spcAft>
                <a:spcPts val="600"/>
              </a:spcAft>
              <a:buFont typeface="Arial" panose="020B0604020202020204" pitchFamily="34" charset="0"/>
              <a:buNone/>
              <a:tabLst/>
              <a:defRPr sz="900" kern="120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4pPr>
            <a:lvl5pPr marL="180975" indent="-171450" algn="l" defTabSz="1134136" rtl="0" eaLnBrk="1" latinLnBrk="0" hangingPunct="1">
              <a:lnSpc>
                <a:spcPct val="100000"/>
              </a:lnSpc>
              <a:spcBef>
                <a:spcPts val="0"/>
              </a:spcBef>
              <a:spcAft>
                <a:spcPts val="600"/>
              </a:spcAft>
              <a:buFont typeface="Arial" panose="020B0604020202020204" pitchFamily="34" charset="0"/>
              <a:buChar char="•"/>
              <a:tabLst/>
              <a:defRPr sz="900" kern="120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5pPr>
            <a:lvl6pPr marL="3118872" indent="-283533" algn="l" defTabSz="1134136" rtl="0" eaLnBrk="1" latinLnBrk="0" hangingPunct="1">
              <a:lnSpc>
                <a:spcPct val="90000"/>
              </a:lnSpc>
              <a:spcBef>
                <a:spcPts val="619"/>
              </a:spcBef>
              <a:buFont typeface="Arial" panose="020B0604020202020204" pitchFamily="34" charset="0"/>
              <a:buChar char="•"/>
              <a:defRPr sz="2233" kern="1200">
                <a:solidFill>
                  <a:schemeClr val="tx1"/>
                </a:solidFill>
                <a:latin typeface="+mn-lt"/>
                <a:ea typeface="+mn-ea"/>
                <a:cs typeface="+mn-cs"/>
              </a:defRPr>
            </a:lvl6pPr>
            <a:lvl7pPr marL="3685940" indent="-283533" algn="l" defTabSz="1134136" rtl="0" eaLnBrk="1" latinLnBrk="0" hangingPunct="1">
              <a:lnSpc>
                <a:spcPct val="90000"/>
              </a:lnSpc>
              <a:spcBef>
                <a:spcPts val="619"/>
              </a:spcBef>
              <a:buFont typeface="Arial" panose="020B0604020202020204" pitchFamily="34" charset="0"/>
              <a:buChar char="•"/>
              <a:defRPr sz="2233" kern="1200">
                <a:solidFill>
                  <a:schemeClr val="tx1"/>
                </a:solidFill>
                <a:latin typeface="+mn-lt"/>
                <a:ea typeface="+mn-ea"/>
                <a:cs typeface="+mn-cs"/>
              </a:defRPr>
            </a:lvl7pPr>
            <a:lvl8pPr marL="4253008" indent="-283533" algn="l" defTabSz="1134136" rtl="0" eaLnBrk="1" latinLnBrk="0" hangingPunct="1">
              <a:lnSpc>
                <a:spcPct val="90000"/>
              </a:lnSpc>
              <a:spcBef>
                <a:spcPts val="619"/>
              </a:spcBef>
              <a:buFont typeface="Arial" panose="020B0604020202020204" pitchFamily="34" charset="0"/>
              <a:buChar char="•"/>
              <a:defRPr sz="2233" kern="1200">
                <a:solidFill>
                  <a:schemeClr val="tx1"/>
                </a:solidFill>
                <a:latin typeface="+mn-lt"/>
                <a:ea typeface="+mn-ea"/>
                <a:cs typeface="+mn-cs"/>
              </a:defRPr>
            </a:lvl8pPr>
            <a:lvl9pPr marL="4820076" indent="-283533" algn="l" defTabSz="1134136" rtl="0" eaLnBrk="1" latinLnBrk="0" hangingPunct="1">
              <a:lnSpc>
                <a:spcPct val="90000"/>
              </a:lnSpc>
              <a:spcBef>
                <a:spcPts val="619"/>
              </a:spcBef>
              <a:buFont typeface="Arial" panose="020B0604020202020204" pitchFamily="34" charset="0"/>
              <a:buChar char="•"/>
              <a:defRPr sz="2233" kern="1200">
                <a:solidFill>
                  <a:schemeClr val="tx1"/>
                </a:solidFill>
                <a:latin typeface="+mn-lt"/>
                <a:ea typeface="+mn-ea"/>
                <a:cs typeface="+mn-cs"/>
              </a:defRPr>
            </a:lvl9pPr>
          </a:lstStyle>
          <a:p>
            <a:pPr lvl="1"/>
            <a:r>
              <a:rPr lang="en-US" dirty="0">
                <a:solidFill>
                  <a:schemeClr val="accent2"/>
                </a:solidFill>
              </a:rPr>
              <a:t>To find out more or </a:t>
            </a:r>
            <a:r>
              <a:rPr lang="en-US" dirty="0" err="1">
                <a:solidFill>
                  <a:schemeClr val="accent2"/>
                </a:solidFill>
              </a:rPr>
              <a:t>organise</a:t>
            </a:r>
            <a:r>
              <a:rPr lang="en-US" dirty="0">
                <a:solidFill>
                  <a:schemeClr val="accent2"/>
                </a:solidFill>
              </a:rPr>
              <a:t> a visit</a:t>
            </a:r>
          </a:p>
          <a:p>
            <a:pPr lvl="3">
              <a:lnSpc>
                <a:spcPct val="120000"/>
              </a:lnSpc>
            </a:pPr>
            <a:r>
              <a:rPr lang="en-US" dirty="0">
                <a:solidFill>
                  <a:schemeClr val="accent2">
                    <a:lumMod val="20000"/>
                    <a:lumOff val="80000"/>
                  </a:schemeClr>
                </a:solidFill>
              </a:rPr>
              <a:t>If you would like to speak to HortNZ </a:t>
            </a:r>
            <a:r>
              <a:rPr lang="en-US">
                <a:solidFill>
                  <a:schemeClr val="accent2">
                    <a:lumMod val="20000"/>
                    <a:lumOff val="80000"/>
                  </a:schemeClr>
                </a:solidFill>
              </a:rPr>
              <a:t>Chief Executive, </a:t>
            </a:r>
            <a:r>
              <a:rPr lang="en-US" dirty="0">
                <a:solidFill>
                  <a:schemeClr val="accent2">
                    <a:lumMod val="20000"/>
                    <a:lumOff val="80000"/>
                  </a:schemeClr>
                </a:solidFill>
              </a:rPr>
              <a:t>Nadine Tunley, please phone her Executive Assistant, Edison Harris on </a:t>
            </a:r>
            <a:br>
              <a:rPr lang="en-US" dirty="0">
                <a:solidFill>
                  <a:schemeClr val="accent2">
                    <a:lumMod val="20000"/>
                    <a:lumOff val="80000"/>
                  </a:schemeClr>
                </a:solidFill>
              </a:rPr>
            </a:br>
            <a:r>
              <a:rPr lang="en-US" dirty="0">
                <a:solidFill>
                  <a:schemeClr val="accent2">
                    <a:lumMod val="20000"/>
                    <a:lumOff val="80000"/>
                  </a:schemeClr>
                </a:solidFill>
              </a:rPr>
              <a:t>027 939 9577. </a:t>
            </a:r>
          </a:p>
          <a:p>
            <a:pPr lvl="3">
              <a:lnSpc>
                <a:spcPct val="120000"/>
              </a:lnSpc>
            </a:pPr>
            <a:r>
              <a:rPr lang="en-US" dirty="0">
                <a:solidFill>
                  <a:schemeClr val="accent2">
                    <a:lumMod val="20000"/>
                    <a:lumOff val="80000"/>
                  </a:schemeClr>
                </a:solidFill>
              </a:rPr>
              <a:t>If you are interested in learning more about fruit and vegetable growing in New Zealand, or would like to visit a grower, please contact HortNZ General Manager Engagement, Kate Longman: kate.longman@hortnz.co.nz </a:t>
            </a:r>
            <a:br>
              <a:rPr lang="en-US" dirty="0">
                <a:solidFill>
                  <a:schemeClr val="accent2">
                    <a:lumMod val="20000"/>
                    <a:lumOff val="80000"/>
                  </a:schemeClr>
                </a:solidFill>
              </a:rPr>
            </a:br>
            <a:r>
              <a:rPr lang="en-US" dirty="0">
                <a:solidFill>
                  <a:schemeClr val="accent2">
                    <a:lumMod val="20000"/>
                    <a:lumOff val="80000"/>
                  </a:schemeClr>
                </a:solidFill>
              </a:rPr>
              <a:t>or 029 770 9874.</a:t>
            </a:r>
          </a:p>
        </p:txBody>
      </p:sp>
      <p:cxnSp>
        <p:nvCxnSpPr>
          <p:cNvPr id="13" name="Straight Connector 12">
            <a:extLst>
              <a:ext uri="{FF2B5EF4-FFF2-40B4-BE49-F238E27FC236}">
                <a16:creationId xmlns:a16="http://schemas.microsoft.com/office/drawing/2014/main" id="{F99DA363-72D7-CD07-46BD-AB65F20847C9}"/>
              </a:ext>
            </a:extLst>
          </p:cNvPr>
          <p:cNvCxnSpPr>
            <a:cxnSpLocks/>
          </p:cNvCxnSpPr>
          <p:nvPr/>
        </p:nvCxnSpPr>
        <p:spPr>
          <a:xfrm>
            <a:off x="540001" y="7826260"/>
            <a:ext cx="2436879"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7699105"/>
      </p:ext>
    </p:extLst>
  </p:cSld>
  <p:clrMapOvr>
    <a:masterClrMapping/>
  </p:clrMapOvr>
</p:sld>
</file>

<file path=ppt/theme/theme1.xml><?xml version="1.0" encoding="utf-8"?>
<a:theme xmlns:a="http://schemas.openxmlformats.org/drawingml/2006/main" name="Office Theme">
  <a:themeElements>
    <a:clrScheme name="HortNZ Colours">
      <a:dk1>
        <a:srgbClr val="005556"/>
      </a:dk1>
      <a:lt1>
        <a:srgbClr val="FFFFFF"/>
      </a:lt1>
      <a:dk2>
        <a:srgbClr val="2FB56A"/>
      </a:dk2>
      <a:lt2>
        <a:srgbClr val="E7E6E6"/>
      </a:lt2>
      <a:accent1>
        <a:srgbClr val="006F8D"/>
      </a:accent1>
      <a:accent2>
        <a:srgbClr val="77B1AA"/>
      </a:accent2>
      <a:accent3>
        <a:srgbClr val="98A3AE"/>
      </a:accent3>
      <a:accent4>
        <a:srgbClr val="F2613C"/>
      </a:accent4>
      <a:accent5>
        <a:srgbClr val="3EC2CF"/>
      </a:accent5>
      <a:accent6>
        <a:srgbClr val="80C341"/>
      </a:accent6>
      <a:hlink>
        <a:srgbClr val="80C341"/>
      </a:hlink>
      <a:folHlink>
        <a:srgbClr val="4B877B"/>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marL="9525" algn="l" defTabSz="1134136">
          <a:spcAft>
            <a:spcPts val="600"/>
          </a:spcAft>
          <a:defRPr sz="9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HortNZ Presentation Template" id="{D4862F78-4F53-2540-9E12-4771D2BD9A01}" vid="{3FE5D315-5988-3547-ACA0-4F067FA8FAE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92ee724-0c9c-4caf-a115-a78e30f5bd1f" xsi:nil="true"/>
    <lcf76f155ced4ddcb4097134ff3c332f xmlns="c072888b-c452-4383-b52e-f519f531950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D6C686FC1C0CE468591B7D2E38865DC" ma:contentTypeVersion="16" ma:contentTypeDescription="Create a new document." ma:contentTypeScope="" ma:versionID="551004ee7e851911d55ec6aed8500887">
  <xsd:schema xmlns:xsd="http://www.w3.org/2001/XMLSchema" xmlns:xs="http://www.w3.org/2001/XMLSchema" xmlns:p="http://schemas.microsoft.com/office/2006/metadata/properties" xmlns:ns2="c072888b-c452-4383-b52e-f519f531950a" xmlns:ns3="092ee724-0c9c-4caf-a115-a78e30f5bd1f" targetNamespace="http://schemas.microsoft.com/office/2006/metadata/properties" ma:root="true" ma:fieldsID="5a45a4cfb93564d9d799ec5a40ec18c2" ns2:_="" ns3:_="">
    <xsd:import namespace="c072888b-c452-4383-b52e-f519f531950a"/>
    <xsd:import namespace="092ee724-0c9c-4caf-a115-a78e30f5bd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72888b-c452-4383-b52e-f519f53195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bb37cda-9114-4402-b61b-f009cee9d1f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92ee724-0c9c-4caf-a115-a78e30f5bd1f"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0b8b2ef-5079-46ff-994f-e3439bf4331e}" ma:internalName="TaxCatchAll" ma:showField="CatchAllData" ma:web="092ee724-0c9c-4caf-a115-a78e30f5bd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D43A77-8FD3-48C9-8051-7096BB019002}">
  <ds:schemaRefs>
    <ds:schemaRef ds:uri="http://schemas.microsoft.com/sharepoint/v3/contenttype/forms"/>
  </ds:schemaRefs>
</ds:datastoreItem>
</file>

<file path=customXml/itemProps2.xml><?xml version="1.0" encoding="utf-8"?>
<ds:datastoreItem xmlns:ds="http://schemas.openxmlformats.org/officeDocument/2006/customXml" ds:itemID="{6A7B2109-383D-4681-8C79-C003E0B3F3B8}">
  <ds:schemaRefs>
    <ds:schemaRef ds:uri="http://schemas.microsoft.com/office/2006/metadata/properties"/>
    <ds:schemaRef ds:uri="http://schemas.microsoft.com/office/infopath/2007/PartnerControls"/>
    <ds:schemaRef ds:uri="092ee724-0c9c-4caf-a115-a78e30f5bd1f"/>
    <ds:schemaRef ds:uri="c072888b-c452-4383-b52e-f519f531950a"/>
  </ds:schemaRefs>
</ds:datastoreItem>
</file>

<file path=customXml/itemProps3.xml><?xml version="1.0" encoding="utf-8"?>
<ds:datastoreItem xmlns:ds="http://schemas.openxmlformats.org/officeDocument/2006/customXml" ds:itemID="{D80E207C-BA45-4A06-BC73-A666CF8D86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72888b-c452-4383-b52e-f519f531950a"/>
    <ds:schemaRef ds:uri="092ee724-0c9c-4caf-a115-a78e30f5bd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494</TotalTime>
  <Words>1224</Words>
  <Application>Microsoft Office PowerPoint</Application>
  <PresentationFormat>Custom</PresentationFormat>
  <Paragraphs>72</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Open Sans</vt:lpstr>
      <vt:lpstr>Office Theme</vt:lpstr>
      <vt:lpstr>What keeps New Zealand’s fruit and vegetable growers awake at night?</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robinson</dc:creator>
  <cp:lastModifiedBy>Andrew Bristol</cp:lastModifiedBy>
  <cp:revision>55</cp:revision>
  <cp:lastPrinted>2023-05-15T00:57:55Z</cp:lastPrinted>
  <dcterms:created xsi:type="dcterms:W3CDTF">2023-03-09T00:47:27Z</dcterms:created>
  <dcterms:modified xsi:type="dcterms:W3CDTF">2023-06-26T04:01:16Z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0x0101000D6C686FC1C0CE468591B7D2E38865DC</vt:lpwstr>
  </property>
  <property fmtid="{D5CDD505-2E9C-101B-9397-08002B2CF9AE}" pid="3" name="MediaServiceImageTags">
    <vt:lpwstr/>
  </property>
</Properties>
</file>