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60" r:id="rId2"/>
    <p:sldId id="261" r:id="rId3"/>
    <p:sldId id="263" r:id="rId4"/>
    <p:sldId id="264" r:id="rId5"/>
    <p:sldId id="265" r:id="rId6"/>
    <p:sldId id="267" r:id="rId7"/>
    <p:sldId id="268" r:id="rId8"/>
    <p:sldId id="272" r:id="rId9"/>
    <p:sldId id="269" r:id="rId10"/>
    <p:sldId id="258" r:id="rId11"/>
    <p:sldId id="266" r:id="rId12"/>
    <p:sldId id="271" r:id="rId13"/>
    <p:sldId id="270" r:id="rId14"/>
    <p:sldId id="257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BDCFFE-40B1-48E6-87A9-39585D12A4F7}" v="14" dt="2021-08-03T08:23:56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D7553-575B-4AA5-8439-9F9F5F83165B}" type="datetimeFigureOut">
              <a:rPr lang="en-NZ" smtClean="0"/>
              <a:t>3/08/2021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10104-CBDD-438F-BEEA-20F3C4B47016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2155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1827-72C2-477D-92D3-ED9F49F64F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&amp; Sharing Value</a:t>
            </a: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A53495-9117-4E07-A3EB-B04524992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" y="4394039"/>
            <a:ext cx="8557756" cy="1117687"/>
          </a:xfrm>
        </p:spPr>
        <p:txBody>
          <a:bodyPr>
            <a:normAutofit/>
          </a:bodyPr>
          <a:lstStyle/>
          <a:p>
            <a:r>
              <a:rPr lang="en-US" sz="2400" dirty="0"/>
              <a:t>Katherine Rich Chief Executive NZ Food and Grocery Council</a:t>
            </a:r>
          </a:p>
          <a:p>
            <a:r>
              <a:rPr lang="en-US" sz="2400" dirty="0"/>
              <a:t>Mike Chapman Horticulture New Zealand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318452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0011-8969-44A6-BBDA-41167D594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of Conduct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81E40-2D72-4E7B-B11D-430EDE0A0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“Properly functioning Horticulture Code is vital in ensuring the sustained viability of Australia’s horticulture sector”</a:t>
            </a:r>
          </a:p>
          <a:p>
            <a:r>
              <a:rPr lang="en-US" i="1" dirty="0"/>
              <a:t>“one that improves the clarity and transparency </a:t>
            </a:r>
          </a:p>
          <a:p>
            <a:pPr marL="0" indent="0">
              <a:buNone/>
            </a:pPr>
            <a:r>
              <a:rPr lang="en-US" dirty="0"/>
              <a:t>Recommendations Aussie Hort Code Review November 2015:</a:t>
            </a:r>
          </a:p>
          <a:p>
            <a:r>
              <a:rPr lang="en-US" dirty="0"/>
              <a:t>Standard form produce agreement</a:t>
            </a:r>
          </a:p>
          <a:p>
            <a:r>
              <a:rPr lang="en-US" dirty="0"/>
              <a:t>Obligation to act in good faith</a:t>
            </a:r>
          </a:p>
          <a:p>
            <a:r>
              <a:rPr lang="en-US" dirty="0"/>
              <a:t>Method or formula for grower payments</a:t>
            </a:r>
          </a:p>
          <a:p>
            <a:r>
              <a:rPr lang="en-US" dirty="0"/>
              <a:t>Communication and education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D07B92-E3BE-4A96-876E-E09AB905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</a:t>
            </a:r>
          </a:p>
        </p:txBody>
      </p:sp>
    </p:spTree>
    <p:extLst>
      <p:ext uri="{BB962C8B-B14F-4D97-AF65-F5344CB8AC3E}">
        <p14:creationId xmlns:p14="http://schemas.microsoft.com/office/powerpoint/2010/main" val="4223962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11C85-1782-4C77-81B6-294F0121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Allowing suppliers to collectively bargain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10EF7-185B-4BDB-8FDF-B72A48DDB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306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0" i="0" u="none" strike="noStrike" baseline="0" dirty="0"/>
              <a:t>Commission said:</a:t>
            </a:r>
          </a:p>
          <a:p>
            <a:r>
              <a:rPr lang="en-US" sz="2600" b="0" i="0" u="none" strike="noStrike" baseline="0" dirty="0"/>
              <a:t>“Another method of addressing any power imbalance would be the introduction of collective bargaining on behalf of suppliers</a:t>
            </a:r>
          </a:p>
          <a:p>
            <a:r>
              <a:rPr lang="en-US" sz="2600" b="0" i="0" u="none" strike="noStrike" baseline="0" dirty="0"/>
              <a:t>“May require an exemption from the Commerce Act” – domestic application only </a:t>
            </a:r>
          </a:p>
          <a:p>
            <a:pPr marL="0" indent="0">
              <a:buNone/>
            </a:pPr>
            <a:endParaRPr lang="en-US" sz="1000" b="0" i="0" u="none" strike="noStrike" baseline="0" dirty="0"/>
          </a:p>
          <a:p>
            <a:pPr marL="0" indent="0">
              <a:buNone/>
            </a:pPr>
            <a:r>
              <a:rPr lang="en-US" b="0" i="0" u="none" strike="noStrike" baseline="0" dirty="0"/>
              <a:t>The Australian Competition and Consumer Commission has recently introduced:</a:t>
            </a:r>
          </a:p>
          <a:p>
            <a:r>
              <a:rPr lang="en-US" sz="2600" dirty="0"/>
              <a:t>a class exemption in respect of collective bargaining by small firms</a:t>
            </a:r>
          </a:p>
          <a:p>
            <a:r>
              <a:rPr lang="en-US" sz="2600" dirty="0"/>
              <a:t>permitting collective bargaining by firms with a collective annual turnover of less than $10 million</a:t>
            </a:r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ABA4AA-C852-4118-822B-9179041D9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840469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73059-EB42-472C-86FD-9002326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on Collective Bargaining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9DBF8-31D7-477B-9A8A-034F81B68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163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“Collective bargaining by small suppliers could be authorised, or provided a statutory exception, on a class basis. Any such </a:t>
            </a:r>
            <a:r>
              <a:rPr lang="en-NZ" dirty="0"/>
              <a:t>authorisation</a:t>
            </a:r>
            <a:r>
              <a:rPr lang="en-US" dirty="0"/>
              <a:t> or exception would need to ensure:</a:t>
            </a:r>
          </a:p>
          <a:p>
            <a:r>
              <a:rPr lang="en-US" dirty="0"/>
              <a:t>“a maximum size for any business involved in collective bargaining.</a:t>
            </a:r>
          </a:p>
          <a:p>
            <a:r>
              <a:rPr lang="en-US" dirty="0"/>
              <a:t>“the collective bargaining did not permit, or facilitate, additional conduct that would be likely to harm competition</a:t>
            </a:r>
          </a:p>
          <a:p>
            <a:r>
              <a:rPr lang="en-US" dirty="0"/>
              <a:t>“transparent when collective bargaining was occurring, so it could be monitored</a:t>
            </a:r>
          </a:p>
          <a:p>
            <a:r>
              <a:rPr lang="en-US" dirty="0"/>
              <a:t>“tailored to circumstances as they arise</a:t>
            </a:r>
          </a:p>
          <a:p>
            <a:pPr marL="0" indent="0">
              <a:buNone/>
            </a:pPr>
            <a:r>
              <a:rPr lang="en-US" dirty="0"/>
              <a:t>“Collective bargaining by suppliers may not be sufficient, on its own, to overcome a significant imbalance between suppliers and major grocery retailers”</a:t>
            </a:r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BC7424-7A61-4938-8DA8-FCAA7FF3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1012903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CF33-FF8B-4B8C-B303-A102F1FE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Commission’s Supplier Recommendations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B33A-DDF1-482C-913E-A2CA9DEB7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949627"/>
          </a:xfrm>
        </p:spPr>
        <p:txBody>
          <a:bodyPr/>
          <a:lstStyle/>
          <a:p>
            <a:r>
              <a:rPr lang="en-US" sz="2800" dirty="0"/>
              <a:t>NZ is small market challenged by geographical separation</a:t>
            </a:r>
          </a:p>
          <a:p>
            <a:r>
              <a:rPr lang="en-US" sz="2800" dirty="0"/>
              <a:t>Is the duopoly a fact of NZ life? </a:t>
            </a:r>
          </a:p>
          <a:p>
            <a:r>
              <a:rPr lang="en-US" sz="2800" dirty="0"/>
              <a:t>Will a code of conduct or limited collective bargaining change the market circumstances?</a:t>
            </a:r>
          </a:p>
          <a:p>
            <a:r>
              <a:rPr lang="en-US" sz="2800" dirty="0"/>
              <a:t>NZ consumer and Stats NZ </a:t>
            </a:r>
            <a:r>
              <a:rPr lang="en-US" sz="2800" b="1" dirty="0"/>
              <a:t>full transparency</a:t>
            </a:r>
            <a:r>
              <a:rPr lang="en-US" sz="2800" dirty="0"/>
              <a:t> may achieve much more:</a:t>
            </a:r>
          </a:p>
          <a:p>
            <a:pPr marL="0" indent="0" algn="ctr">
              <a:buNone/>
            </a:pPr>
            <a:r>
              <a:rPr lang="en-US" sz="2800" i="1" dirty="0"/>
              <a:t>give knowledge and then power to consumers to be the real market regulator</a:t>
            </a:r>
          </a:p>
          <a:p>
            <a:endParaRPr lang="en-US" dirty="0"/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18E97-98FD-4221-B717-3AF7C938A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2905170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AF91-A1D0-4CFC-B789-09C6B4A9B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Play for Fair Reward, a flourishing and sustainable food industry.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24267-7B1D-4279-B965-71E340797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2585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Food security for food supply:</a:t>
            </a:r>
          </a:p>
          <a:p>
            <a:pPr lvl="1"/>
            <a:r>
              <a:rPr lang="en-US" dirty="0"/>
              <a:t>In New Zealand</a:t>
            </a:r>
          </a:p>
          <a:p>
            <a:pPr lvl="1"/>
            <a:r>
              <a:rPr lang="en-US" dirty="0"/>
              <a:t>New Zealand’s Pacific Mandate</a:t>
            </a:r>
          </a:p>
          <a:p>
            <a:r>
              <a:rPr lang="en-US" dirty="0"/>
              <a:t>Growth dynamic:</a:t>
            </a:r>
          </a:p>
          <a:p>
            <a:pPr lvl="1"/>
            <a:r>
              <a:rPr lang="en-US" dirty="0"/>
              <a:t>Land, water, labour, technology, varieties, biosecurity</a:t>
            </a:r>
          </a:p>
          <a:p>
            <a:pPr lvl="1"/>
            <a:r>
              <a:rPr lang="en-US" dirty="0"/>
              <a:t>Return to the grower</a:t>
            </a:r>
          </a:p>
          <a:p>
            <a:pPr lvl="1"/>
            <a:r>
              <a:rPr lang="en-US" dirty="0"/>
              <a:t>Consumer pricing</a:t>
            </a:r>
          </a:p>
          <a:p>
            <a:r>
              <a:rPr lang="en-US" dirty="0"/>
              <a:t>Competitive effects:</a:t>
            </a:r>
          </a:p>
          <a:p>
            <a:pPr lvl="1"/>
            <a:r>
              <a:rPr lang="en-US" dirty="0"/>
              <a:t>On-line, direct deliveries, independents</a:t>
            </a:r>
          </a:p>
          <a:p>
            <a:pPr lvl="1"/>
            <a:r>
              <a:rPr lang="en-US" dirty="0"/>
              <a:t>Supermarket code of conduct?</a:t>
            </a:r>
          </a:p>
          <a:p>
            <a:pPr lvl="1"/>
            <a:r>
              <a:rPr lang="en-US" dirty="0"/>
              <a:t>Transparency</a:t>
            </a:r>
          </a:p>
          <a:p>
            <a:pPr lvl="1"/>
            <a:r>
              <a:rPr lang="en-US" dirty="0"/>
              <a:t>Creating value in the supply chain </a:t>
            </a:r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862F1C-49B5-4FDA-872A-0AE74A13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 &amp; MC</a:t>
            </a:r>
          </a:p>
        </p:txBody>
      </p:sp>
    </p:spTree>
    <p:extLst>
      <p:ext uri="{BB962C8B-B14F-4D97-AF65-F5344CB8AC3E}">
        <p14:creationId xmlns:p14="http://schemas.microsoft.com/office/powerpoint/2010/main" val="3984715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7861D-9CBF-4E70-90FD-A5932C321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Value in the Supply Chain Dynamic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07A8F-42EF-4E29-BB75-E35903FFC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63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New Zealand Horticulture’s points of difference: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Healthy food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Tiny environmental footprint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Sustaining rural communities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Provenance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/>
          </a:p>
          <a:p>
            <a:pPr marL="0" indent="0">
              <a:buNone/>
            </a:pPr>
            <a:r>
              <a:rPr lang="en-US" sz="2800" dirty="0"/>
              <a:t>Challenge: how to get consumers to recognise these four factors and pay for it?</a:t>
            </a:r>
            <a:endParaRPr lang="en-NZ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186EC-771E-41E7-9F95-0921C0F4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 &amp; MC</a:t>
            </a:r>
          </a:p>
        </p:txBody>
      </p:sp>
    </p:spTree>
    <p:extLst>
      <p:ext uri="{BB962C8B-B14F-4D97-AF65-F5344CB8AC3E}">
        <p14:creationId xmlns:p14="http://schemas.microsoft.com/office/powerpoint/2010/main" val="351269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3CEEF-CD63-4CDE-9F20-169B3B886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AF6AD-0246-40D3-B7F9-46644D785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Overview of Commerce Commission Draft Market study into the retail grocery sector – </a:t>
            </a:r>
            <a:r>
              <a:rPr lang="en-US" sz="2800" i="1" dirty="0"/>
              <a:t>Mike</a:t>
            </a:r>
          </a:p>
          <a:p>
            <a:r>
              <a:rPr lang="en-US" sz="2800" dirty="0"/>
              <a:t>Rationale and content for Code of Conduct – </a:t>
            </a:r>
            <a:r>
              <a:rPr lang="en-US" sz="2800" i="1" dirty="0"/>
              <a:t>Katherine</a:t>
            </a:r>
          </a:p>
          <a:p>
            <a:r>
              <a:rPr lang="en-US" sz="2800" dirty="0"/>
              <a:t>Allowing suppliers to collectively bargain – </a:t>
            </a:r>
            <a:r>
              <a:rPr lang="en-US" sz="2800" i="1" dirty="0"/>
              <a:t>Mike</a:t>
            </a:r>
          </a:p>
          <a:p>
            <a:r>
              <a:rPr lang="en-US" sz="2800" dirty="0"/>
              <a:t>Fair play for fair reward – </a:t>
            </a:r>
            <a:r>
              <a:rPr lang="en-US" sz="2800" i="1" dirty="0"/>
              <a:t>joint</a:t>
            </a:r>
          </a:p>
          <a:p>
            <a:r>
              <a:rPr lang="en-US" sz="2800" dirty="0"/>
              <a:t>Creating value in the Supply Chain dynamic – </a:t>
            </a:r>
            <a:r>
              <a:rPr lang="en-US" sz="2800" i="1" dirty="0"/>
              <a:t>joint</a:t>
            </a:r>
          </a:p>
          <a:p>
            <a:r>
              <a:rPr lang="en-US" sz="2800" dirty="0"/>
              <a:t>Issues, questions and discussion</a:t>
            </a:r>
          </a:p>
          <a:p>
            <a:endParaRPr lang="en-US" dirty="0"/>
          </a:p>
          <a:p>
            <a:endParaRPr lang="en-US" dirty="0"/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61884F-2273-4FD4-A843-84492E05A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265621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85BE-1CE6-40A2-A506-3DFEBD1C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Grocery Market Study – Draft Findings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B87E-0AFA-4B68-B5CE-12DC457F4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“Competition in retail grocery sector </a:t>
            </a:r>
            <a:r>
              <a:rPr lang="en-US" b="1" dirty="0"/>
              <a:t>not working well for consumers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“If competition was more effective: retailers would face stronger pressure to deliver the right prices, quality and range</a:t>
            </a:r>
          </a:p>
          <a:p>
            <a:pPr marL="0" indent="0">
              <a:buNone/>
            </a:pPr>
            <a:r>
              <a:rPr lang="en-US" dirty="0"/>
              <a:t>“Market observations: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“NZ grocery prices appear high by international standards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“The two major grocery retailers have persistently high profits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“The level of innovation in the sector is modest by international standards”</a:t>
            </a:r>
            <a:endParaRPr lang="en-NZ" dirty="0"/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B7DCC0-A685-4128-A818-B8C73012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268019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87139-24B1-4233-B131-CF46C474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Competition issues – Draft Findings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798CE-7410-4C41-9633-37CAB90B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“Competition for a consumer’s main shop is dominated by two major retailers: </a:t>
            </a:r>
            <a:r>
              <a:rPr lang="en-US" i="1" dirty="0"/>
              <a:t>Foodstuffs and Woolworths NZ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“Diverse fringe of other retailers: unable to compete on price &amp; product range to satisfy consumers: </a:t>
            </a:r>
            <a:r>
              <a:rPr lang="en-US" i="1" dirty="0"/>
              <a:t>main shop at single store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“Competitors significant challenges including: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“A lack of competitively priced wholesale supply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/>
              <a:t>“A lack of suitable sites for store development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“Major grocery retailers: </a:t>
            </a:r>
            <a:r>
              <a:rPr lang="en-US" b="1" dirty="0"/>
              <a:t>avoid strongly competing</a:t>
            </a:r>
            <a:r>
              <a:rPr lang="en-US" dirty="0"/>
              <a:t> with each other on price and </a:t>
            </a:r>
            <a:r>
              <a:rPr lang="en-US" b="1" dirty="0"/>
              <a:t>generally do not have lower prices”</a:t>
            </a:r>
            <a:endParaRPr lang="en-NZ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9CE361-CA63-49A3-BCA8-0FBF6F7B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3934167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CDE49-94A2-48F9-9C36-62BDA09E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Issues facing suppliers: Draft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9CF39-64AA-4388-8C73-E4BC89666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“Competition in the wholesale purchasing of groceries is not working well for many suppliers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“Many suppliers are reliant on the two major grocery retailers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“This allows the major grocery retailers to push excess costs, risks and uncertainty onto suppliers … </a:t>
            </a:r>
            <a:r>
              <a:rPr lang="en-US" sz="2800" i="1" dirty="0"/>
              <a:t>with fears of delisting if they do not agree to their terms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“This can reduce the ability and incentive for suppliers to invest and innovate, reducing choice for consumers”</a:t>
            </a:r>
            <a:endParaRPr lang="en-NZ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2F5882-8DD3-443E-9E68-33AB0CA57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</a:t>
            </a:r>
          </a:p>
        </p:txBody>
      </p:sp>
    </p:spTree>
    <p:extLst>
      <p:ext uri="{BB962C8B-B14F-4D97-AF65-F5344CB8AC3E}">
        <p14:creationId xmlns:p14="http://schemas.microsoft.com/office/powerpoint/2010/main" val="1704983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8AE3A-36EF-4DB6-923E-2491B80ED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Commission’s Findings on Suppliers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34C12-3D04-4CF0-BABE-632F00DD6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4012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NZ" b="0" i="0" u="none" strike="noStrike" baseline="0" dirty="0"/>
              <a:t>What the Commerce Commission found: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i="0" u="none" strike="noStrike" baseline="0" dirty="0"/>
              <a:t>“Grocery retailers using their strong negotiating position to limit suppliers’ ability or incentive to provide competitive supply terms to other retailers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i="0" u="none" strike="noStrike" baseline="0" dirty="0"/>
              <a:t>Grocery retailers “transfer costs and risks to suppliers, despite retailers being better placed to manage them - may reduce efficiency, resulting in higher costs to consumers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i="0" u="none" strike="noStrike" baseline="0" dirty="0"/>
              <a:t>Grocery retailers “reduce transparency and certainty over terms of supply. This harms suppliers’ ability to innovate and invest, reducing consumer choice in the longer term”</a:t>
            </a:r>
            <a:r>
              <a:rPr lang="en-US" sz="1800" b="0" i="0" u="none" strike="noStrike" baseline="0" dirty="0"/>
              <a:t> </a:t>
            </a:r>
          </a:p>
          <a:p>
            <a:endParaRPr lang="en-N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7028A-03C0-48E9-BEF6-C1FA26CCE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</a:t>
            </a:r>
          </a:p>
        </p:txBody>
      </p:sp>
    </p:spTree>
    <p:extLst>
      <p:ext uri="{BB962C8B-B14F-4D97-AF65-F5344CB8AC3E}">
        <p14:creationId xmlns:p14="http://schemas.microsoft.com/office/powerpoint/2010/main" val="2737483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EF798-0282-4177-B2DA-F234C949E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solutions &amp; Why a Code?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8027-3B78-46AD-ADC4-CEBE8B27D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Structural and market issues, but also about behaviour and culture</a:t>
            </a:r>
          </a:p>
          <a:p>
            <a:endParaRPr lang="en-US" dirty="0"/>
          </a:p>
          <a:p>
            <a:r>
              <a:rPr lang="en-US" dirty="0"/>
              <a:t>A suite of regulatory changes are required – Commerce Act, Fair Trading Act, Mandatory Grocery Code of Conduct for Supermarkets</a:t>
            </a:r>
          </a:p>
          <a:p>
            <a:endParaRPr lang="en-US" dirty="0"/>
          </a:p>
          <a:p>
            <a:r>
              <a:rPr lang="en-US" dirty="0"/>
              <a:t>A code changes everyday processes and will make supermarket and supplier relationships more transparent</a:t>
            </a:r>
          </a:p>
          <a:p>
            <a:endParaRPr lang="en-US" dirty="0"/>
          </a:p>
          <a:p>
            <a:r>
              <a:rPr lang="en-US" dirty="0"/>
              <a:t>Needs to be mandatory</a:t>
            </a:r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314FE-07C5-42DE-9AA9-4F9A605F9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</a:t>
            </a:r>
          </a:p>
        </p:txBody>
      </p:sp>
    </p:spTree>
    <p:extLst>
      <p:ext uri="{BB962C8B-B14F-4D97-AF65-F5344CB8AC3E}">
        <p14:creationId xmlns:p14="http://schemas.microsoft.com/office/powerpoint/2010/main" val="388109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BE062-844D-48D2-AA80-C6FCEB1F8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38125"/>
            <a:ext cx="9613861" cy="1457325"/>
          </a:xfrm>
        </p:spPr>
        <p:txBody>
          <a:bodyPr/>
          <a:lstStyle/>
          <a:p>
            <a:r>
              <a:rPr lang="en-US" dirty="0"/>
              <a:t>What could be covered by a Code? 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4175F-92DF-46E4-AC8A-BCDCC4C73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9775"/>
            <a:ext cx="9613861" cy="46101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Fair contracts in writing and signed by both parties</a:t>
            </a:r>
          </a:p>
          <a:p>
            <a:r>
              <a:rPr lang="en-US" dirty="0"/>
              <a:t>No coercive behaviour, bullying, “cliffing” etc</a:t>
            </a:r>
          </a:p>
          <a:p>
            <a:r>
              <a:rPr lang="en-US" dirty="0"/>
              <a:t>Fairer, faster payment terms, particularly for fresh product with high turnover</a:t>
            </a:r>
          </a:p>
          <a:p>
            <a:r>
              <a:rPr lang="en-US" dirty="0"/>
              <a:t>Intellectual property protections</a:t>
            </a:r>
          </a:p>
          <a:p>
            <a:r>
              <a:rPr lang="en-US" dirty="0"/>
              <a:t>Reasonable price increase processes</a:t>
            </a:r>
          </a:p>
          <a:p>
            <a:r>
              <a:rPr lang="en-US" dirty="0"/>
              <a:t>Clear processes for category reviews, deletions, credit</a:t>
            </a:r>
          </a:p>
          <a:p>
            <a:r>
              <a:rPr lang="en-US" dirty="0"/>
              <a:t>Payments for genuine services not ad hoc % deductions</a:t>
            </a:r>
          </a:p>
          <a:p>
            <a:r>
              <a:rPr lang="en-US" dirty="0"/>
              <a:t>No expected “investment” in store wages accounts</a:t>
            </a:r>
          </a:p>
          <a:p>
            <a:r>
              <a:rPr lang="en-US" dirty="0"/>
              <a:t>No payments for shelf space</a:t>
            </a:r>
          </a:p>
          <a:p>
            <a:r>
              <a:rPr lang="en-US" dirty="0"/>
              <a:t>No third party forcing for data, transport or other services</a:t>
            </a:r>
          </a:p>
          <a:p>
            <a:r>
              <a:rPr lang="en-US" dirty="0"/>
              <a:t>No retrospective payments or deductions without consent</a:t>
            </a:r>
          </a:p>
          <a:p>
            <a:r>
              <a:rPr lang="en-US" dirty="0"/>
              <a:t>Independent dispute and appeal processes</a:t>
            </a:r>
          </a:p>
          <a:p>
            <a:r>
              <a:rPr lang="en-US" dirty="0"/>
              <a:t>Pass through of promotions to consumers to reduce to margin fattening</a:t>
            </a:r>
          </a:p>
          <a:p>
            <a:r>
              <a:rPr lang="en-US" dirty="0"/>
              <a:t>Etc, etc, etc</a:t>
            </a:r>
          </a:p>
          <a:p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146A9-9351-4B19-A91E-B2577840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</a:t>
            </a:r>
          </a:p>
        </p:txBody>
      </p:sp>
    </p:spTree>
    <p:extLst>
      <p:ext uri="{BB962C8B-B14F-4D97-AF65-F5344CB8AC3E}">
        <p14:creationId xmlns:p14="http://schemas.microsoft.com/office/powerpoint/2010/main" val="583290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CC7F-D43B-4AA7-98EF-F1094191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of Conduct Content – from Commission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067AB-27C4-4353-8FB4-985700006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252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“set minimum standards for the setting and variation of terms of supply between major grocery retailers and suppliers must be: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“recorded in writing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“written in clear and concise language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“quantity and quality standards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“delivery requirements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“when groceries may be rejected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“the maximum period for payment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“circumstances when payment may be withheld, or deductions made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“limits on retrospective variations of the terms of supply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“limits on unilateral variations of the terms of supply”</a:t>
            </a:r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750007-C7D1-4A07-8E34-4F036985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KR</a:t>
            </a:r>
          </a:p>
        </p:txBody>
      </p:sp>
    </p:spTree>
    <p:extLst>
      <p:ext uri="{BB962C8B-B14F-4D97-AF65-F5344CB8AC3E}">
        <p14:creationId xmlns:p14="http://schemas.microsoft.com/office/powerpoint/2010/main" val="190850120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rlin">
    <a:dk1>
      <a:sysClr val="windowText" lastClr="000000"/>
    </a:dk1>
    <a:lt1>
      <a:sysClr val="window" lastClr="FFFFFF"/>
    </a:lt1>
    <a:dk2>
      <a:srgbClr val="9D360E"/>
    </a:dk2>
    <a:lt2>
      <a:srgbClr val="E7E6E6"/>
    </a:lt2>
    <a:accent1>
      <a:srgbClr val="F09415"/>
    </a:accent1>
    <a:accent2>
      <a:srgbClr val="C1B56B"/>
    </a:accent2>
    <a:accent3>
      <a:srgbClr val="4BAF73"/>
    </a:accent3>
    <a:accent4>
      <a:srgbClr val="5AA6C0"/>
    </a:accent4>
    <a:accent5>
      <a:srgbClr val="D17DF9"/>
    </a:accent5>
    <a:accent6>
      <a:srgbClr val="FA7E5C"/>
    </a:accent6>
    <a:hlink>
      <a:srgbClr val="FFAE3E"/>
    </a:hlink>
    <a:folHlink>
      <a:srgbClr val="FCC77E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6C686FC1C0CE468591B7D2E38865DC" ma:contentTypeVersion="13" ma:contentTypeDescription="Create a new document." ma:contentTypeScope="" ma:versionID="80b4a1e8828f5c871b6102a5a1ce06b1">
  <xsd:schema xmlns:xsd="http://www.w3.org/2001/XMLSchema" xmlns:xs="http://www.w3.org/2001/XMLSchema" xmlns:p="http://schemas.microsoft.com/office/2006/metadata/properties" xmlns:ns2="c072888b-c452-4383-b52e-f519f531950a" xmlns:ns3="092ee724-0c9c-4caf-a115-a78e30f5bd1f" targetNamespace="http://schemas.microsoft.com/office/2006/metadata/properties" ma:root="true" ma:fieldsID="b9159cf3f26ef1080267ea19eb4ef24e" ns2:_="" ns3:_="">
    <xsd:import namespace="c072888b-c452-4383-b52e-f519f531950a"/>
    <xsd:import namespace="092ee724-0c9c-4caf-a115-a78e30f5bd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2888b-c452-4383-b52e-f519f5319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ee724-0c9c-4caf-a115-a78e30f5bd1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37026D-8EB6-4EE3-96ED-74C1A2726D1D}"/>
</file>

<file path=customXml/itemProps2.xml><?xml version="1.0" encoding="utf-8"?>
<ds:datastoreItem xmlns:ds="http://schemas.openxmlformats.org/officeDocument/2006/customXml" ds:itemID="{2327C32D-60D5-481D-8122-B1957000C954}"/>
</file>

<file path=customXml/itemProps3.xml><?xml version="1.0" encoding="utf-8"?>
<ds:datastoreItem xmlns:ds="http://schemas.openxmlformats.org/officeDocument/2006/customXml" ds:itemID="{C7671E0F-9DC8-422B-AF02-9BBC3C9DE8A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1111</Words>
  <Application>Microsoft Office PowerPoint</Application>
  <PresentationFormat>Widescreen</PresentationFormat>
  <Paragraphs>133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Berlin</vt:lpstr>
      <vt:lpstr>Creating &amp; Sharing Value</vt:lpstr>
      <vt:lpstr>Outline </vt:lpstr>
      <vt:lpstr>Retail Grocery Market Study – Draft Findings</vt:lpstr>
      <vt:lpstr>Competition issues – Draft Findings</vt:lpstr>
      <vt:lpstr>Issues facing suppliers: Draft Findings</vt:lpstr>
      <vt:lpstr>Detailed Commission’s Findings on Suppliers</vt:lpstr>
      <vt:lpstr>What are some solutions &amp; Why a Code? </vt:lpstr>
      <vt:lpstr>What could be covered by a Code?  </vt:lpstr>
      <vt:lpstr>Code of Conduct Content – from Commission</vt:lpstr>
      <vt:lpstr>Code of Conduct</vt:lpstr>
      <vt:lpstr>Allowing suppliers to collectively bargain</vt:lpstr>
      <vt:lpstr>Commission on Collective Bargaining</vt:lpstr>
      <vt:lpstr>Commission’s Supplier Recommendations</vt:lpstr>
      <vt:lpstr>Fair Play for Fair Reward, a flourishing and sustainable food industry. </vt:lpstr>
      <vt:lpstr>Creating Value in the Supply Chain Dynamic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Chapman</dc:creator>
  <cp:lastModifiedBy>Mike Chapman</cp:lastModifiedBy>
  <cp:revision>12</cp:revision>
  <dcterms:created xsi:type="dcterms:W3CDTF">2021-07-01T22:38:56Z</dcterms:created>
  <dcterms:modified xsi:type="dcterms:W3CDTF">2021-08-03T08:24:31Z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0x0101000D6C686FC1C0CE468591B7D2E38865DC</vt:lpwstr>
  </property>
</Properties>
</file>